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96" r:id="rId1"/>
    <p:sldMasterId id="2147483708" r:id="rId2"/>
    <p:sldMasterId id="2147483732" r:id="rId3"/>
    <p:sldMasterId id="2147483744" r:id="rId4"/>
  </p:sldMasterIdLst>
  <p:notesMasterIdLst>
    <p:notesMasterId r:id="rId41"/>
  </p:notesMasterIdLst>
  <p:handoutMasterIdLst>
    <p:handoutMasterId r:id="rId42"/>
  </p:handoutMasterIdLst>
  <p:sldIdLst>
    <p:sldId id="405" r:id="rId5"/>
    <p:sldId id="332" r:id="rId6"/>
    <p:sldId id="409" r:id="rId7"/>
    <p:sldId id="410" r:id="rId8"/>
    <p:sldId id="411" r:id="rId9"/>
    <p:sldId id="424" r:id="rId10"/>
    <p:sldId id="360" r:id="rId11"/>
    <p:sldId id="413" r:id="rId12"/>
    <p:sldId id="414" r:id="rId13"/>
    <p:sldId id="415" r:id="rId14"/>
    <p:sldId id="416" r:id="rId15"/>
    <p:sldId id="417" r:id="rId16"/>
    <p:sldId id="418" r:id="rId17"/>
    <p:sldId id="420" r:id="rId18"/>
    <p:sldId id="419" r:id="rId19"/>
    <p:sldId id="422" r:id="rId20"/>
    <p:sldId id="423"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9" r:id="rId35"/>
    <p:sldId id="440" r:id="rId36"/>
    <p:sldId id="442" r:id="rId37"/>
    <p:sldId id="446" r:id="rId38"/>
    <p:sldId id="447" r:id="rId39"/>
    <p:sldId id="390" r:id="rId40"/>
  </p:sldIdLst>
  <p:sldSz cx="12961938" cy="9721850"/>
  <p:notesSz cx="6807200" cy="9939338"/>
  <p:custDataLst>
    <p:tags r:id="rId43"/>
  </p:custDataLst>
  <p:defaultTextStyle>
    <a:defPPr>
      <a:defRPr lang="ja-JP"/>
    </a:defPPr>
    <a:lvl1pPr marL="0" algn="l" defTabSz="1295791" rtl="0" eaLnBrk="1" latinLnBrk="0" hangingPunct="1">
      <a:defRPr kumimoji="1" sz="2600" kern="1200">
        <a:solidFill>
          <a:schemeClr val="tx1"/>
        </a:solidFill>
        <a:latin typeface="+mn-lt"/>
        <a:ea typeface="+mn-ea"/>
        <a:cs typeface="+mn-cs"/>
      </a:defRPr>
    </a:lvl1pPr>
    <a:lvl2pPr marL="647897" algn="l" defTabSz="1295791" rtl="0" eaLnBrk="1" latinLnBrk="0" hangingPunct="1">
      <a:defRPr kumimoji="1" sz="2600" kern="1200">
        <a:solidFill>
          <a:schemeClr val="tx1"/>
        </a:solidFill>
        <a:latin typeface="+mn-lt"/>
        <a:ea typeface="+mn-ea"/>
        <a:cs typeface="+mn-cs"/>
      </a:defRPr>
    </a:lvl2pPr>
    <a:lvl3pPr marL="1295791" algn="l" defTabSz="1295791" rtl="0" eaLnBrk="1" latinLnBrk="0" hangingPunct="1">
      <a:defRPr kumimoji="1" sz="2600" kern="1200">
        <a:solidFill>
          <a:schemeClr val="tx1"/>
        </a:solidFill>
        <a:latin typeface="+mn-lt"/>
        <a:ea typeface="+mn-ea"/>
        <a:cs typeface="+mn-cs"/>
      </a:defRPr>
    </a:lvl3pPr>
    <a:lvl4pPr marL="1943686" algn="l" defTabSz="1295791" rtl="0" eaLnBrk="1" latinLnBrk="0" hangingPunct="1">
      <a:defRPr kumimoji="1" sz="2600" kern="1200">
        <a:solidFill>
          <a:schemeClr val="tx1"/>
        </a:solidFill>
        <a:latin typeface="+mn-lt"/>
        <a:ea typeface="+mn-ea"/>
        <a:cs typeface="+mn-cs"/>
      </a:defRPr>
    </a:lvl4pPr>
    <a:lvl5pPr marL="2591580" algn="l" defTabSz="1295791" rtl="0" eaLnBrk="1" latinLnBrk="0" hangingPunct="1">
      <a:defRPr kumimoji="1" sz="2600" kern="1200">
        <a:solidFill>
          <a:schemeClr val="tx1"/>
        </a:solidFill>
        <a:latin typeface="+mn-lt"/>
        <a:ea typeface="+mn-ea"/>
        <a:cs typeface="+mn-cs"/>
      </a:defRPr>
    </a:lvl5pPr>
    <a:lvl6pPr marL="3239478" algn="l" defTabSz="1295791" rtl="0" eaLnBrk="1" latinLnBrk="0" hangingPunct="1">
      <a:defRPr kumimoji="1" sz="2600" kern="1200">
        <a:solidFill>
          <a:schemeClr val="tx1"/>
        </a:solidFill>
        <a:latin typeface="+mn-lt"/>
        <a:ea typeface="+mn-ea"/>
        <a:cs typeface="+mn-cs"/>
      </a:defRPr>
    </a:lvl6pPr>
    <a:lvl7pPr marL="3887372" algn="l" defTabSz="1295791" rtl="0" eaLnBrk="1" latinLnBrk="0" hangingPunct="1">
      <a:defRPr kumimoji="1" sz="2600" kern="1200">
        <a:solidFill>
          <a:schemeClr val="tx1"/>
        </a:solidFill>
        <a:latin typeface="+mn-lt"/>
        <a:ea typeface="+mn-ea"/>
        <a:cs typeface="+mn-cs"/>
      </a:defRPr>
    </a:lvl7pPr>
    <a:lvl8pPr marL="4535266" algn="l" defTabSz="1295791" rtl="0" eaLnBrk="1" latinLnBrk="0" hangingPunct="1">
      <a:defRPr kumimoji="1" sz="2600" kern="1200">
        <a:solidFill>
          <a:schemeClr val="tx1"/>
        </a:solidFill>
        <a:latin typeface="+mn-lt"/>
        <a:ea typeface="+mn-ea"/>
        <a:cs typeface="+mn-cs"/>
      </a:defRPr>
    </a:lvl8pPr>
    <a:lvl9pPr marL="5183164" algn="l" defTabSz="1295791"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guide id="3" orient="horz" pos="2998">
          <p15:clr>
            <a:srgbClr val="A4A3A4"/>
          </p15:clr>
        </p15:guide>
        <p15:guide id="4" pos="4083">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guide id="3"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FD5"/>
    <a:srgbClr val="F5F39D"/>
    <a:srgbClr val="B7FFFF"/>
    <a:srgbClr val="F2EF7A"/>
    <a:srgbClr val="F1EE73"/>
    <a:srgbClr val="EEEB5B"/>
    <a:srgbClr val="CCECFF"/>
    <a:srgbClr val="FF9F3F"/>
    <a:srgbClr val="FFC081"/>
    <a:srgbClr val="FC9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54933" autoAdjust="0"/>
  </p:normalViewPr>
  <p:slideViewPr>
    <p:cSldViewPr>
      <p:cViewPr varScale="1">
        <p:scale>
          <a:sx n="40" d="100"/>
          <a:sy n="40" d="100"/>
        </p:scale>
        <p:origin x="2016" y="48"/>
      </p:cViewPr>
      <p:guideLst>
        <p:guide orient="horz" pos="2115"/>
        <p:guide pos="2880"/>
        <p:guide orient="horz" pos="2998"/>
        <p:guide pos="4083"/>
      </p:guideLst>
    </p:cSldViewPr>
  </p:slideViewPr>
  <p:notesTextViewPr>
    <p:cViewPr>
      <p:scale>
        <a:sx n="1" d="1"/>
        <a:sy n="1" d="1"/>
      </p:scale>
      <p:origin x="0" y="0"/>
    </p:cViewPr>
  </p:notesTextViewPr>
  <p:notesViewPr>
    <p:cSldViewPr>
      <p:cViewPr varScale="1">
        <p:scale>
          <a:sx n="74" d="100"/>
          <a:sy n="74" d="100"/>
        </p:scale>
        <p:origin x="2837" y="67"/>
      </p:cViewPr>
      <p:guideLst>
        <p:guide orient="horz" pos="3130"/>
        <p:guide pos="2145"/>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49574" cy="496888"/>
          </a:xfrm>
          <a:prstGeom prst="rect">
            <a:avLst/>
          </a:prstGeom>
        </p:spPr>
        <p:txBody>
          <a:bodyPr vert="horz" lIns="91389" tIns="45695" rIns="91389" bIns="45695" rtlCol="0"/>
          <a:lstStyle>
            <a:lvl1pPr algn="l">
              <a:defRPr sz="1100"/>
            </a:lvl1pPr>
          </a:lstStyle>
          <a:p>
            <a:endParaRPr kumimoji="1" lang="ja-JP" altLang="en-US"/>
          </a:p>
        </p:txBody>
      </p:sp>
      <p:sp>
        <p:nvSpPr>
          <p:cNvPr id="4" name="フッター プレースホルダー 3"/>
          <p:cNvSpPr>
            <a:spLocks noGrp="1"/>
          </p:cNvSpPr>
          <p:nvPr>
            <p:ph type="ftr" sz="quarter" idx="2"/>
          </p:nvPr>
        </p:nvSpPr>
        <p:spPr>
          <a:xfrm>
            <a:off x="5" y="9440863"/>
            <a:ext cx="2949574" cy="496887"/>
          </a:xfrm>
          <a:prstGeom prst="rect">
            <a:avLst/>
          </a:prstGeom>
        </p:spPr>
        <p:txBody>
          <a:bodyPr vert="horz" lIns="91389" tIns="45695" rIns="91389" bIns="45695" rtlCol="0" anchor="b"/>
          <a:lstStyle>
            <a:lvl1pPr algn="l">
              <a:defRPr sz="1100"/>
            </a:lvl1pPr>
          </a:lstStyle>
          <a:p>
            <a:endParaRPr kumimoji="1" lang="ja-JP" altLang="en-US"/>
          </a:p>
        </p:txBody>
      </p:sp>
      <p:sp>
        <p:nvSpPr>
          <p:cNvPr id="3" name="スライド番号プレースホルダー 2"/>
          <p:cNvSpPr>
            <a:spLocks noGrp="1"/>
          </p:cNvSpPr>
          <p:nvPr>
            <p:ph type="sldNum" sz="quarter" idx="3"/>
          </p:nvPr>
        </p:nvSpPr>
        <p:spPr>
          <a:xfrm>
            <a:off x="3547618" y="9223926"/>
            <a:ext cx="2949574" cy="498476"/>
          </a:xfrm>
          <a:prstGeom prst="rect">
            <a:avLst/>
          </a:prstGeom>
        </p:spPr>
        <p:txBody>
          <a:bodyPr vert="horz" lIns="91414" tIns="45707" rIns="91414" bIns="45707" rtlCol="0" anchor="b"/>
          <a:lstStyle>
            <a:lvl1pPr algn="r">
              <a:defRPr sz="1100"/>
            </a:lvl1pPr>
          </a:lstStyle>
          <a:p>
            <a:fld id="{75C16709-80DE-42D3-A66B-40510A9A0A6A}" type="slidenum">
              <a:rPr kumimoji="1" lang="ja-JP" altLang="en-US" smtClean="0"/>
              <a:t>‹#›</a:t>
            </a:fld>
            <a:endParaRPr kumimoji="1" lang="ja-JP" altLang="en-US"/>
          </a:p>
        </p:txBody>
      </p:sp>
    </p:spTree>
    <p:extLst>
      <p:ext uri="{BB962C8B-B14F-4D97-AF65-F5344CB8AC3E}">
        <p14:creationId xmlns:p14="http://schemas.microsoft.com/office/powerpoint/2010/main" val="20371949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6"/>
            <a:ext cx="2949788" cy="498693"/>
          </a:xfrm>
          <a:prstGeom prst="rect">
            <a:avLst/>
          </a:prstGeom>
        </p:spPr>
        <p:txBody>
          <a:bodyPr vert="horz" lIns="91389" tIns="45695" rIns="91389" bIns="45695" rtlCol="0"/>
          <a:lstStyle>
            <a:lvl1pPr algn="l">
              <a:defRPr sz="1100"/>
            </a:lvl1pPr>
          </a:lstStyle>
          <a:p>
            <a:endParaRPr kumimoji="1" lang="ja-JP" altLang="en-US"/>
          </a:p>
        </p:txBody>
      </p:sp>
      <p:sp>
        <p:nvSpPr>
          <p:cNvPr id="4" name="スライド イメージ プレースホルダー 3"/>
          <p:cNvSpPr>
            <a:spLocks noGrp="1" noRot="1" noChangeAspect="1"/>
          </p:cNvSpPr>
          <p:nvPr>
            <p:ph type="sldImg" idx="2"/>
          </p:nvPr>
        </p:nvSpPr>
        <p:spPr>
          <a:xfrm>
            <a:off x="881063" y="649288"/>
            <a:ext cx="5260975" cy="3946525"/>
          </a:xfrm>
          <a:prstGeom prst="rect">
            <a:avLst/>
          </a:prstGeom>
          <a:noFill/>
          <a:ln w="12700">
            <a:solidFill>
              <a:prstClr val="black"/>
            </a:solidFill>
          </a:ln>
        </p:spPr>
        <p:txBody>
          <a:bodyPr vert="horz" lIns="91389" tIns="45695" rIns="91389" bIns="45695" rtlCol="0" anchor="ctr"/>
          <a:lstStyle/>
          <a:p>
            <a:endParaRPr lang="ja-JP" altLang="en-US"/>
          </a:p>
        </p:txBody>
      </p:sp>
      <p:sp>
        <p:nvSpPr>
          <p:cNvPr id="5" name="ノート プレースホルダー 4"/>
          <p:cNvSpPr>
            <a:spLocks noGrp="1"/>
          </p:cNvSpPr>
          <p:nvPr>
            <p:ph type="body" sz="quarter" idx="3"/>
          </p:nvPr>
        </p:nvSpPr>
        <p:spPr>
          <a:xfrm>
            <a:off x="595288" y="4783307"/>
            <a:ext cx="5832648" cy="4578850"/>
          </a:xfrm>
          <a:prstGeom prst="rect">
            <a:avLst/>
          </a:prstGeom>
        </p:spPr>
        <p:txBody>
          <a:bodyPr vert="horz" lIns="91389" tIns="45695" rIns="91389" bIns="4569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648"/>
            <a:ext cx="2949788" cy="498692"/>
          </a:xfrm>
          <a:prstGeom prst="rect">
            <a:avLst/>
          </a:prstGeom>
        </p:spPr>
        <p:txBody>
          <a:bodyPr vert="horz" lIns="91389" tIns="45695" rIns="91389" bIns="45695" rtlCol="0" anchor="b"/>
          <a:lstStyle>
            <a:lvl1pPr algn="l">
              <a:defRPr sz="1100"/>
            </a:lvl1pPr>
          </a:lstStyle>
          <a:p>
            <a:endParaRPr kumimoji="1" lang="ja-JP" altLang="en-US"/>
          </a:p>
        </p:txBody>
      </p:sp>
      <p:sp>
        <p:nvSpPr>
          <p:cNvPr id="3" name="スライド番号プレースホルダー 2">
            <a:extLst>
              <a:ext uri="{FF2B5EF4-FFF2-40B4-BE49-F238E27FC236}">
                <a16:creationId xmlns:a16="http://schemas.microsoft.com/office/drawing/2014/main" id="{F8944BCF-3AA2-4EFB-9178-6A2BFBD2DEB1}"/>
              </a:ext>
            </a:extLst>
          </p:cNvPr>
          <p:cNvSpPr>
            <a:spLocks noGrp="1"/>
          </p:cNvSpPr>
          <p:nvPr>
            <p:ph type="sldNum" sz="quarter" idx="5"/>
          </p:nvPr>
        </p:nvSpPr>
        <p:spPr>
          <a:xfrm>
            <a:off x="3856385" y="9440676"/>
            <a:ext cx="2949191" cy="498662"/>
          </a:xfrm>
          <a:prstGeom prst="rect">
            <a:avLst/>
          </a:prstGeom>
        </p:spPr>
        <p:txBody>
          <a:bodyPr vert="horz" lIns="93218" tIns="46609" rIns="93218" bIns="46609" rtlCol="0" anchor="b"/>
          <a:lstStyle>
            <a:lvl1pPr algn="r">
              <a:defRPr sz="1200"/>
            </a:lvl1pPr>
          </a:lstStyle>
          <a:p>
            <a:fld id="{4696C616-EBC8-47A3-A702-0994AD4CEACF}" type="slidenum">
              <a:rPr kumimoji="1" lang="ja-JP" altLang="en-US" smtClean="0"/>
              <a:t>‹#›</a:t>
            </a:fld>
            <a:endParaRPr kumimoji="1" lang="ja-JP" altLang="en-US"/>
          </a:p>
        </p:txBody>
      </p:sp>
    </p:spTree>
    <p:extLst>
      <p:ext uri="{BB962C8B-B14F-4D97-AF65-F5344CB8AC3E}">
        <p14:creationId xmlns:p14="http://schemas.microsoft.com/office/powerpoint/2010/main" val="349620163"/>
      </p:ext>
    </p:extLst>
  </p:cSld>
  <p:clrMap bg1="lt1" tx1="dk1" bg2="lt2" tx2="dk2" accent1="accent1" accent2="accent2" accent3="accent3" accent4="accent4" accent5="accent5" accent6="accent6" hlink="hlink" folHlink="folHlink"/>
  <p:hf sldNum="0" hdr="0" ftr="0" dt="0"/>
  <p:notesStyle>
    <a:lvl1pPr marL="0" algn="l" defTabSz="1295791" rtl="0" eaLnBrk="1" latinLnBrk="0" hangingPunct="1">
      <a:defRPr kumimoji="1" sz="1700" kern="1200">
        <a:solidFill>
          <a:schemeClr val="tx1"/>
        </a:solidFill>
        <a:latin typeface="+mn-lt"/>
        <a:ea typeface="+mn-ea"/>
        <a:cs typeface="+mn-cs"/>
      </a:defRPr>
    </a:lvl1pPr>
    <a:lvl2pPr marL="647897" algn="l" defTabSz="1295791" rtl="0" eaLnBrk="1" latinLnBrk="0" hangingPunct="1">
      <a:defRPr kumimoji="1" sz="1700" kern="1200">
        <a:solidFill>
          <a:schemeClr val="tx1"/>
        </a:solidFill>
        <a:latin typeface="+mn-lt"/>
        <a:ea typeface="+mn-ea"/>
        <a:cs typeface="+mn-cs"/>
      </a:defRPr>
    </a:lvl2pPr>
    <a:lvl3pPr marL="1295791" algn="l" defTabSz="1295791" rtl="0" eaLnBrk="1" latinLnBrk="0" hangingPunct="1">
      <a:defRPr kumimoji="1" sz="1700" kern="1200">
        <a:solidFill>
          <a:schemeClr val="tx1"/>
        </a:solidFill>
        <a:latin typeface="+mn-lt"/>
        <a:ea typeface="+mn-ea"/>
        <a:cs typeface="+mn-cs"/>
      </a:defRPr>
    </a:lvl3pPr>
    <a:lvl4pPr marL="1943686" algn="l" defTabSz="1295791" rtl="0" eaLnBrk="1" latinLnBrk="0" hangingPunct="1">
      <a:defRPr kumimoji="1" sz="1700" kern="1200">
        <a:solidFill>
          <a:schemeClr val="tx1"/>
        </a:solidFill>
        <a:latin typeface="+mn-lt"/>
        <a:ea typeface="+mn-ea"/>
        <a:cs typeface="+mn-cs"/>
      </a:defRPr>
    </a:lvl4pPr>
    <a:lvl5pPr marL="2591580" algn="l" defTabSz="1295791" rtl="0" eaLnBrk="1" latinLnBrk="0" hangingPunct="1">
      <a:defRPr kumimoji="1" sz="1700" kern="1200">
        <a:solidFill>
          <a:schemeClr val="tx1"/>
        </a:solidFill>
        <a:latin typeface="+mn-lt"/>
        <a:ea typeface="+mn-ea"/>
        <a:cs typeface="+mn-cs"/>
      </a:defRPr>
    </a:lvl5pPr>
    <a:lvl6pPr marL="3239478" algn="l" defTabSz="1295791" rtl="0" eaLnBrk="1" latinLnBrk="0" hangingPunct="1">
      <a:defRPr kumimoji="1" sz="1700" kern="1200">
        <a:solidFill>
          <a:schemeClr val="tx1"/>
        </a:solidFill>
        <a:latin typeface="+mn-lt"/>
        <a:ea typeface="+mn-ea"/>
        <a:cs typeface="+mn-cs"/>
      </a:defRPr>
    </a:lvl6pPr>
    <a:lvl7pPr marL="3887372" algn="l" defTabSz="1295791" rtl="0" eaLnBrk="1" latinLnBrk="0" hangingPunct="1">
      <a:defRPr kumimoji="1" sz="1700" kern="1200">
        <a:solidFill>
          <a:schemeClr val="tx1"/>
        </a:solidFill>
        <a:latin typeface="+mn-lt"/>
        <a:ea typeface="+mn-ea"/>
        <a:cs typeface="+mn-cs"/>
      </a:defRPr>
    </a:lvl7pPr>
    <a:lvl8pPr marL="4535266" algn="l" defTabSz="1295791" rtl="0" eaLnBrk="1" latinLnBrk="0" hangingPunct="1">
      <a:defRPr kumimoji="1" sz="1700" kern="1200">
        <a:solidFill>
          <a:schemeClr val="tx1"/>
        </a:solidFill>
        <a:latin typeface="+mn-lt"/>
        <a:ea typeface="+mn-ea"/>
        <a:cs typeface="+mn-cs"/>
      </a:defRPr>
    </a:lvl8pPr>
    <a:lvl9pPr marL="5183164" algn="l" defTabSz="1295791" rtl="0" eaLnBrk="1" latinLnBrk="0" hangingPunct="1">
      <a:defRPr kumimoji="1"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いまから、依存症相談対応人材養成研修の基礎情報編を始めます。</a:t>
            </a:r>
            <a:endParaRPr lang="en-US" altLang="ja-JP" sz="1100" dirty="0"/>
          </a:p>
          <a:p>
            <a:r>
              <a:rPr lang="ja-JP" altLang="en-US" sz="1100" dirty="0"/>
              <a:t>私は（所属）の（氏名）と言います。</a:t>
            </a:r>
            <a:endParaRPr lang="en-US" altLang="ja-JP" sz="1100" dirty="0"/>
          </a:p>
          <a:p>
            <a:r>
              <a:rPr lang="ja-JP" altLang="en-US" sz="1100" dirty="0"/>
              <a:t>よろしくお願いします。</a:t>
            </a:r>
            <a:endParaRPr lang="en-US" altLang="ja-JP" sz="1100" dirty="0"/>
          </a:p>
        </p:txBody>
      </p:sp>
    </p:spTree>
    <p:extLst>
      <p:ext uri="{BB962C8B-B14F-4D97-AF65-F5344CB8AC3E}">
        <p14:creationId xmlns:p14="http://schemas.microsoft.com/office/powerpoint/2010/main" val="1277292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依存症になると、自分の意志ではブレーキがきかなくなり、周りから止められても続けてしまいます。</a:t>
            </a:r>
          </a:p>
          <a:p>
            <a:r>
              <a:rPr lang="ja-JP" altLang="en-US" sz="1100" dirty="0"/>
              <a:t>そして周りの人からは、「意志が弱い」「性格の問題」「自分勝手」というイメージを持たれてしまうことがあります。</a:t>
            </a:r>
          </a:p>
          <a:p>
            <a:endParaRPr lang="en-US" altLang="ja-JP" sz="1100" dirty="0"/>
          </a:p>
          <a:p>
            <a:r>
              <a:rPr lang="ja-JP" altLang="en-US" sz="1100" dirty="0"/>
              <a:t>依存症の人に見られる特徴としては、</a:t>
            </a:r>
            <a:endParaRPr lang="en-US" altLang="ja-JP" sz="1100" dirty="0"/>
          </a:p>
          <a:p>
            <a:r>
              <a:rPr lang="ja-JP" altLang="en-US" sz="1100" dirty="0"/>
              <a:t>「依存行動を繰り返す」</a:t>
            </a:r>
          </a:p>
          <a:p>
            <a:pPr defTabSz="913889">
              <a:defRPr/>
            </a:pPr>
            <a:r>
              <a:rPr lang="ja-JP" altLang="en-US" sz="1100" dirty="0"/>
              <a:t>「より強い刺激を求める」</a:t>
            </a:r>
          </a:p>
          <a:p>
            <a:r>
              <a:rPr lang="ja-JP" altLang="en-US" sz="1100" dirty="0"/>
              <a:t>「やめようとしてもやめられない」</a:t>
            </a:r>
          </a:p>
          <a:p>
            <a:r>
              <a:rPr lang="ja-JP" altLang="en-US" sz="1100" dirty="0"/>
              <a:t>「いつも頭から離れない」</a:t>
            </a:r>
          </a:p>
          <a:p>
            <a:r>
              <a:rPr lang="ja-JP" altLang="en-US" sz="1100" dirty="0"/>
              <a:t>「事実を隠す、そのために作り話をする」</a:t>
            </a:r>
          </a:p>
          <a:p>
            <a:r>
              <a:rPr lang="ja-JP" altLang="en-US" sz="1100" dirty="0"/>
              <a:t>などがあります。</a:t>
            </a:r>
            <a:endParaRPr lang="en-US" altLang="ja-JP" sz="1100" dirty="0"/>
          </a:p>
          <a:p>
            <a:endParaRPr lang="en-US" altLang="ja-JP" sz="1100" dirty="0"/>
          </a:p>
          <a:p>
            <a:pPr defTabSz="913889">
              <a:defRPr/>
            </a:pPr>
            <a:r>
              <a:rPr lang="ja-JP" altLang="en-US" sz="1100" dirty="0"/>
              <a:t>周囲がいくら責めても、本人がいくら反省や後悔をしても繰り返してしまうのは、依存症という病気の特徴と考えましょう。</a:t>
            </a:r>
            <a:endParaRPr lang="en-US" altLang="ja-JP" sz="1100" dirty="0"/>
          </a:p>
        </p:txBody>
      </p:sp>
    </p:spTree>
    <p:extLst>
      <p:ext uri="{BB962C8B-B14F-4D97-AF65-F5344CB8AC3E}">
        <p14:creationId xmlns:p14="http://schemas.microsoft.com/office/powerpoint/2010/main" val="214321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また、依存症の人は「やめる気がない」と思われがちですが、実は「使ってはいけない」「やってはいけない」こともわかっています。</a:t>
            </a:r>
            <a:endParaRPr lang="en-US" altLang="ja-JP" sz="1100" dirty="0"/>
          </a:p>
          <a:p>
            <a:endParaRPr lang="en-US" altLang="ja-JP" sz="1100" dirty="0"/>
          </a:p>
          <a:p>
            <a:r>
              <a:rPr lang="ja-JP" altLang="en-US" sz="1100" dirty="0"/>
              <a:t>心の中には「やめたい気持ち」と「やめたくない気持ち」の両方が存在しており、これも依存症の特性の一つです。</a:t>
            </a:r>
            <a:endParaRPr lang="en-US" altLang="ja-JP" sz="1100" dirty="0"/>
          </a:p>
          <a:p>
            <a:endParaRPr lang="en-US" altLang="ja-JP" sz="1100" dirty="0"/>
          </a:p>
          <a:p>
            <a:r>
              <a:rPr lang="ja-JP" altLang="en-US" sz="1100" dirty="0"/>
              <a:t>本人がやめたくないと言っているから支援できない、関わることは難しいと思うかもしれませんが、依存症の人の心の中にはこの両方の気持ちがあることを理解したうえで、関わることが大切です。</a:t>
            </a:r>
            <a:endParaRPr lang="en-US" altLang="ja-JP" sz="1100" dirty="0"/>
          </a:p>
          <a:p>
            <a:endParaRPr lang="en-US" altLang="ja-JP" sz="1100" dirty="0"/>
          </a:p>
        </p:txBody>
      </p:sp>
    </p:spTree>
    <p:extLst>
      <p:ext uri="{BB962C8B-B14F-4D97-AF65-F5344CB8AC3E}">
        <p14:creationId xmlns:p14="http://schemas.microsoft.com/office/powerpoint/2010/main" val="1512547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latin typeface="+mn-ea"/>
              </a:rPr>
              <a:t>では、ここからは相談の多い依存症について説明します。</a:t>
            </a:r>
            <a:endParaRPr lang="en-US" altLang="ja-JP" sz="1100" dirty="0">
              <a:latin typeface="+mn-ea"/>
            </a:endParaRPr>
          </a:p>
          <a:p>
            <a:endParaRPr lang="en-US" altLang="ja-JP" sz="1100" dirty="0">
              <a:latin typeface="+mn-ea"/>
            </a:endParaRPr>
          </a:p>
          <a:p>
            <a:r>
              <a:rPr lang="ja-JP" altLang="en-US" sz="1100" dirty="0">
                <a:latin typeface="+mn-ea"/>
              </a:rPr>
              <a:t>まずはアルコール依存症についてです。</a:t>
            </a:r>
            <a:endParaRPr lang="en-US" altLang="ja-JP" sz="1100" dirty="0">
              <a:latin typeface="+mn-ea"/>
            </a:endParaRPr>
          </a:p>
          <a:p>
            <a:pPr defTabSz="913889">
              <a:defRPr/>
            </a:pPr>
            <a:r>
              <a:rPr lang="ja-JP" altLang="en-US" sz="1100" dirty="0">
                <a:latin typeface="+mn-ea"/>
              </a:rPr>
              <a:t>アルコール依存症とは、飲酒をくりかえすことで、飲酒のコントロールができなくなる病気です。</a:t>
            </a:r>
            <a:endParaRPr lang="en-US" altLang="ja-JP" sz="1100" dirty="0">
              <a:latin typeface="+mn-ea"/>
            </a:endParaRPr>
          </a:p>
          <a:p>
            <a:pPr defTabSz="913889">
              <a:defRPr/>
            </a:pPr>
            <a:endParaRPr lang="en-US" altLang="ja-JP" sz="1100" dirty="0">
              <a:latin typeface="+mn-ea"/>
            </a:endParaRPr>
          </a:p>
          <a:p>
            <a:r>
              <a:rPr lang="ja-JP" altLang="en-US" sz="1100" dirty="0">
                <a:latin typeface="+mn-ea"/>
              </a:rPr>
              <a:t>アルコール依存症になると、お酒を飲むべきでない時にも「飲みたい」と強く思ったり、実際に飲んでしまったり、いつも手元にお酒がないと落ち着かないということが起こります。</a:t>
            </a:r>
            <a:endParaRPr lang="en-US" altLang="ja-JP" sz="1100" dirty="0">
              <a:latin typeface="+mn-ea"/>
            </a:endParaRPr>
          </a:p>
          <a:p>
            <a:r>
              <a:rPr lang="ja-JP" altLang="en-US" sz="1100" dirty="0">
                <a:latin typeface="+mn-ea"/>
              </a:rPr>
              <a:t>また、手の震えやイライラするといった「離脱症状」が起こり、この不快な症状を和らげたり、避けるためにお酒を飲んでしまい、結果的にやめられないといった状態になります。</a:t>
            </a:r>
          </a:p>
          <a:p>
            <a:pPr defTabSz="913889">
              <a:defRPr/>
            </a:pPr>
            <a:endParaRPr lang="en-US" altLang="ja-JP" sz="1100" dirty="0">
              <a:latin typeface="+mn-ea"/>
            </a:endParaRPr>
          </a:p>
          <a:p>
            <a:pPr defTabSz="913889">
              <a:defRPr/>
            </a:pPr>
            <a:r>
              <a:rPr lang="ja-JP" altLang="en-US" sz="1100" dirty="0">
                <a:latin typeface="+mn-ea"/>
              </a:rPr>
              <a:t>さらに、アルコールは身体に大きなダメージを与えます。</a:t>
            </a:r>
            <a:endParaRPr lang="en-US" altLang="ja-JP" sz="1100" dirty="0">
              <a:latin typeface="+mn-ea"/>
            </a:endParaRPr>
          </a:p>
          <a:p>
            <a:pPr defTabSz="913889">
              <a:defRPr/>
            </a:pPr>
            <a:r>
              <a:rPr lang="ja-JP" altLang="en-US" sz="1100" dirty="0">
                <a:latin typeface="+mn-ea"/>
              </a:rPr>
              <a:t>肝臓、すい臓の病気や、消化器系のがんなどが起こりやすいと言われていますが、体を壊しても、医者に止められても、お酒がやめられません。</a:t>
            </a:r>
            <a:endParaRPr lang="en-US" altLang="ja-JP" sz="1100" dirty="0">
              <a:latin typeface="+mn-ea"/>
            </a:endParaRPr>
          </a:p>
          <a:p>
            <a:endParaRPr lang="en-US" altLang="ja-JP" sz="1100" dirty="0">
              <a:latin typeface="+mn-ea"/>
            </a:endParaRPr>
          </a:p>
        </p:txBody>
      </p:sp>
    </p:spTree>
    <p:extLst>
      <p:ext uri="{BB962C8B-B14F-4D97-AF65-F5344CB8AC3E}">
        <p14:creationId xmlns:p14="http://schemas.microsoft.com/office/powerpoint/2010/main" val="3882537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次に、薬物依存症についてです。</a:t>
            </a:r>
            <a:endParaRPr lang="en-US" altLang="ja-JP" sz="1100" dirty="0"/>
          </a:p>
          <a:p>
            <a:endParaRPr lang="en-US" altLang="ja-JP" sz="1100" dirty="0"/>
          </a:p>
          <a:p>
            <a:r>
              <a:rPr lang="ja-JP" altLang="en-US" sz="1100" dirty="0"/>
              <a:t>薬物依存症とは、覚せい剤・コカイン・ヘロイン・大麻・有機溶剤・危険ドラッグなどの薬物や、</a:t>
            </a:r>
            <a:endParaRPr lang="en-US" altLang="ja-JP" sz="1100" dirty="0"/>
          </a:p>
          <a:p>
            <a:r>
              <a:rPr lang="ja-JP" altLang="en-US" sz="1100" dirty="0"/>
              <a:t>睡眠薬・抗不安薬・咳止めなどの処方薬・市販薬、</a:t>
            </a:r>
            <a:endParaRPr lang="en-US" altLang="ja-JP" sz="1100" dirty="0"/>
          </a:p>
          <a:p>
            <a:r>
              <a:rPr lang="ja-JP" altLang="en-US" sz="1100" dirty="0"/>
              <a:t>エナジードリンクなどに含まれているカフェインなどの使用をコントロールできなくなる病気です。</a:t>
            </a:r>
            <a:endParaRPr lang="en-US" altLang="ja-JP" sz="1100" dirty="0"/>
          </a:p>
          <a:p>
            <a:endParaRPr lang="en-US" altLang="ja-JP" sz="1100" dirty="0"/>
          </a:p>
          <a:p>
            <a:r>
              <a:rPr lang="ja-JP" altLang="en-US" sz="1100" dirty="0"/>
              <a:t>アルコール依存症と同様に、同じ量ではきかなくなり、量が増えていったり、効果が切れたときに「離脱症状」が出ることなどがあります。</a:t>
            </a:r>
            <a:endParaRPr lang="en-US" altLang="ja-JP" sz="1100" dirty="0"/>
          </a:p>
        </p:txBody>
      </p:sp>
    </p:spTree>
    <p:extLst>
      <p:ext uri="{BB962C8B-B14F-4D97-AF65-F5344CB8AC3E}">
        <p14:creationId xmlns:p14="http://schemas.microsoft.com/office/powerpoint/2010/main" val="338598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pPr defTabSz="913889">
              <a:defRPr/>
            </a:pPr>
            <a:r>
              <a:rPr lang="ja-JP" altLang="en-US" sz="1100" dirty="0"/>
              <a:t>次に、ギャンブル等（とう）依存症についてです。</a:t>
            </a:r>
          </a:p>
          <a:p>
            <a:pPr defTabSz="913889">
              <a:defRPr/>
            </a:pPr>
            <a:endParaRPr lang="ja-JP" altLang="en-US" sz="1100" dirty="0"/>
          </a:p>
          <a:p>
            <a:pPr defTabSz="913889">
              <a:defRPr/>
            </a:pPr>
            <a:r>
              <a:rPr lang="ja-JP" altLang="en-US" sz="1100" dirty="0"/>
              <a:t>ギャ</a:t>
            </a:r>
            <a:r>
              <a:rPr lang="ja-JP" altLang="ja-JP" sz="1100" dirty="0"/>
              <a:t>ンブル</a:t>
            </a:r>
            <a:r>
              <a:rPr lang="ja-JP" altLang="en-US" sz="1100" dirty="0"/>
              <a:t>等</a:t>
            </a:r>
            <a:r>
              <a:rPr lang="ja-JP" altLang="ja-JP" sz="1100" dirty="0"/>
              <a:t>とは、</a:t>
            </a:r>
            <a:r>
              <a:rPr lang="ja-JP" altLang="en-US" sz="1100" dirty="0"/>
              <a:t>結果が</a:t>
            </a:r>
            <a:r>
              <a:rPr lang="ja-JP" altLang="ja-JP" sz="1100" dirty="0"/>
              <a:t>偶然</a:t>
            </a:r>
            <a:r>
              <a:rPr lang="ja-JP" altLang="en-US" sz="1100" dirty="0"/>
              <a:t>に</a:t>
            </a:r>
            <a:r>
              <a:rPr lang="ja-JP" altLang="ja-JP" sz="1100" dirty="0"/>
              <a:t>左右</a:t>
            </a:r>
            <a:r>
              <a:rPr lang="ja-JP" altLang="en-US" sz="1100" dirty="0"/>
              <a:t>される</a:t>
            </a:r>
            <a:r>
              <a:rPr lang="ja-JP" altLang="ja-JP" sz="1100" dirty="0"/>
              <a:t>ようなゲームや競技</a:t>
            </a:r>
            <a:r>
              <a:rPr lang="ja-JP" altLang="en-US" sz="1100" dirty="0"/>
              <a:t>等に対して、金銭を賭ける行為のことです。</a:t>
            </a:r>
            <a:endParaRPr lang="en-US" altLang="ja-JP" sz="1100" dirty="0"/>
          </a:p>
          <a:p>
            <a:pPr defTabSz="913889">
              <a:defRPr/>
            </a:pPr>
            <a:r>
              <a:rPr lang="ja-JP" altLang="en-US" sz="1100" dirty="0"/>
              <a:t>平成</a:t>
            </a:r>
            <a:r>
              <a:rPr lang="en-US" altLang="ja-JP" sz="1100" dirty="0"/>
              <a:t>30</a:t>
            </a:r>
            <a:r>
              <a:rPr lang="ja-JP" altLang="en-US" sz="1100" dirty="0"/>
              <a:t>年</a:t>
            </a:r>
            <a:r>
              <a:rPr lang="en-US" altLang="ja-JP" sz="1100" dirty="0"/>
              <a:t>10</a:t>
            </a:r>
            <a:r>
              <a:rPr lang="ja-JP" altLang="en-US" sz="1100" dirty="0"/>
              <a:t>月に施行されたギャンブル等依存症対策基本法では、遊技であるパチンコやパチスロなども「ギャンブル等」に含まれることとなりました。</a:t>
            </a:r>
            <a:endParaRPr lang="en-US" altLang="ja-JP" sz="1100" dirty="0"/>
          </a:p>
          <a:p>
            <a:pPr defTabSz="913889">
              <a:defRPr/>
            </a:pPr>
            <a:r>
              <a:rPr lang="ja-JP" altLang="en-US" sz="1100" dirty="0"/>
              <a:t>その他、競馬、競輪、モーターボート競走、オートレースなどの公営競技やインターネット賭博、スポーツ賭博、宝くじ、スクラッチなどがあります。</a:t>
            </a:r>
            <a:endParaRPr lang="en-US" altLang="ja-JP" sz="1100" dirty="0"/>
          </a:p>
          <a:p>
            <a:pPr defTabSz="913889">
              <a:defRPr/>
            </a:pPr>
            <a:endParaRPr lang="en-US" altLang="ja-JP" sz="1100" dirty="0"/>
          </a:p>
          <a:p>
            <a:pPr defTabSz="913889">
              <a:defRPr/>
            </a:pPr>
            <a:r>
              <a:rPr lang="ja-JP" altLang="en-US" sz="1100" dirty="0"/>
              <a:t>最近は、インターネットによる、公営競技（ネット投票）、宝くじ、オンラインカジノなどのギャンブルが増えています。</a:t>
            </a:r>
            <a:br>
              <a:rPr lang="en-US" altLang="ja-JP" sz="1100" dirty="0"/>
            </a:br>
            <a:endParaRPr lang="en-US" altLang="ja-JP" sz="1100" dirty="0"/>
          </a:p>
          <a:p>
            <a:r>
              <a:rPr lang="ja-JP" altLang="en-US" sz="1100" dirty="0"/>
              <a:t>また、日本では、オンラインカジノは違法です。</a:t>
            </a:r>
            <a:endParaRPr lang="en-US" altLang="ja-JP" sz="1100" dirty="0"/>
          </a:p>
        </p:txBody>
      </p:sp>
    </p:spTree>
    <p:extLst>
      <p:ext uri="{BB962C8B-B14F-4D97-AF65-F5344CB8AC3E}">
        <p14:creationId xmlns:p14="http://schemas.microsoft.com/office/powerpoint/2010/main" val="91942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pPr defTabSz="913889">
              <a:defRPr/>
            </a:pPr>
            <a:r>
              <a:rPr lang="ja-JP" altLang="en-US" sz="1100" dirty="0"/>
              <a:t>ギャンブル等依存症とは、</a:t>
            </a:r>
            <a:r>
              <a:rPr lang="ja-JP" altLang="ja-JP" sz="1100" dirty="0"/>
              <a:t>ギャンブル</a:t>
            </a:r>
            <a:r>
              <a:rPr lang="ja-JP" altLang="en-US" sz="1100" dirty="0"/>
              <a:t>等</a:t>
            </a:r>
            <a:r>
              <a:rPr lang="ja-JP" altLang="ja-JP" sz="1100" dirty="0"/>
              <a:t>にのめりこんで、</a:t>
            </a:r>
            <a:r>
              <a:rPr lang="ja-JP" altLang="en-US" sz="1100" dirty="0"/>
              <a:t>借金などの</a:t>
            </a:r>
            <a:r>
              <a:rPr lang="ja-JP" altLang="ja-JP" sz="1100" dirty="0"/>
              <a:t>深刻な影響が</a:t>
            </a:r>
            <a:r>
              <a:rPr lang="ja-JP" altLang="en-US" sz="1100" dirty="0"/>
              <a:t>出て</a:t>
            </a:r>
            <a:r>
              <a:rPr lang="ja-JP" altLang="ja-JP" sz="1100" dirty="0"/>
              <a:t>いるのに、</a:t>
            </a:r>
            <a:r>
              <a:rPr lang="ja-JP" altLang="en-US" sz="1100" dirty="0"/>
              <a:t>自分の意志ではコントロールできなくなる</a:t>
            </a:r>
            <a:r>
              <a:rPr lang="ja-JP" altLang="ja-JP" sz="1100" dirty="0"/>
              <a:t>病気です。</a:t>
            </a:r>
            <a:endParaRPr lang="en-US" altLang="ja-JP" sz="1100" dirty="0"/>
          </a:p>
          <a:p>
            <a:pPr defTabSz="913889">
              <a:defRPr/>
            </a:pPr>
            <a:endParaRPr lang="en-US" altLang="ja-JP" sz="1100" dirty="0"/>
          </a:p>
          <a:p>
            <a:pPr defTabSz="913889">
              <a:defRPr/>
            </a:pPr>
            <a:r>
              <a:rPr lang="ja-JP" altLang="en-US" sz="1100" dirty="0"/>
              <a:t>ギャンブル等に負けたことによる多額の借金を返すために一発逆転を狙ってギャンブル等を繰り返したり、借金などの問題がばれないように事実を隠したり、秘密にしたがるなどの行動も見られます。</a:t>
            </a:r>
            <a:endParaRPr lang="en-US" altLang="ja-JP" sz="1100" dirty="0"/>
          </a:p>
          <a:p>
            <a:endParaRPr lang="en-US" altLang="ja-JP" sz="1100" dirty="0"/>
          </a:p>
          <a:p>
            <a:r>
              <a:rPr lang="ja-JP" altLang="en-US" sz="1100" dirty="0"/>
              <a:t>依存するのが、物質ではなく、ギャンブル等をするという「行為」のため、</a:t>
            </a:r>
            <a:endParaRPr lang="en-US" altLang="ja-JP" sz="1100" dirty="0"/>
          </a:p>
          <a:p>
            <a:r>
              <a:rPr lang="ja-JP" altLang="en-US" sz="1100" dirty="0"/>
              <a:t>本人の問題として片づけられたり、借金問題の裏で見えにくかったりするなど、本人も家族も依存症と気づきにくい病気です。</a:t>
            </a:r>
            <a:endParaRPr lang="en-US" altLang="ja-JP" sz="1100" dirty="0"/>
          </a:p>
          <a:p>
            <a:endParaRPr lang="en-US" altLang="ja-JP" sz="1100" dirty="0"/>
          </a:p>
        </p:txBody>
      </p:sp>
    </p:spTree>
    <p:extLst>
      <p:ext uri="{BB962C8B-B14F-4D97-AF65-F5344CB8AC3E}">
        <p14:creationId xmlns:p14="http://schemas.microsoft.com/office/powerpoint/2010/main" val="211247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pPr defTabSz="913889">
              <a:defRPr/>
            </a:pPr>
            <a:r>
              <a:rPr lang="ja-JP" altLang="en-US" sz="1100" dirty="0"/>
              <a:t>ここまで、依存症の様々な問題をお伝えしてきましたが、他にも様々な影響があります。</a:t>
            </a:r>
            <a:endParaRPr lang="en-US" altLang="ja-JP" sz="1100" dirty="0"/>
          </a:p>
          <a:p>
            <a:pPr defTabSz="913889">
              <a:defRPr/>
            </a:pPr>
            <a:endParaRPr lang="en-US" altLang="ja-JP" sz="1100" dirty="0"/>
          </a:p>
          <a:p>
            <a:pPr defTabSz="913889">
              <a:defRPr/>
            </a:pPr>
            <a:r>
              <a:rPr lang="ja-JP" altLang="en-US" sz="1100" dirty="0"/>
              <a:t>例えば、うつ病などのこころの病気や、肝機能障害などの身体の病気に隠れて、依存症の問題があるかもしれません。</a:t>
            </a:r>
            <a:endParaRPr lang="en-US" altLang="ja-JP" sz="1100" dirty="0"/>
          </a:p>
          <a:p>
            <a:pPr defTabSz="913889">
              <a:defRPr/>
            </a:pPr>
            <a:r>
              <a:rPr lang="ja-JP" altLang="en-US" sz="1100" dirty="0"/>
              <a:t>うつ状態の人がアルコールをやめると、うつ状態もよくなった、ということもあります。</a:t>
            </a:r>
            <a:endParaRPr lang="en-US" altLang="ja-JP" sz="1100" dirty="0"/>
          </a:p>
          <a:p>
            <a:pPr defTabSz="913889">
              <a:defRPr/>
            </a:pPr>
            <a:endParaRPr lang="en-US" altLang="ja-JP" sz="1100" dirty="0"/>
          </a:p>
          <a:p>
            <a:pPr defTabSz="913889">
              <a:defRPr/>
            </a:pPr>
            <a:r>
              <a:rPr lang="ja-JP" altLang="en-US" sz="1100" dirty="0"/>
              <a:t>また、依存症の状態が進んでいくと、本人だけの問題ではおさまらず、家族や周りの人を巻き込んでいきます。</a:t>
            </a:r>
            <a:br>
              <a:rPr lang="ja-JP" altLang="en-US" sz="1100" dirty="0"/>
            </a:br>
            <a:r>
              <a:rPr lang="ja-JP" altLang="en-US" sz="1100" dirty="0"/>
              <a:t>家族や周りの人との関係よりも、飲酒や薬物使用、ギャンブルなどを優先してしまうために、さまざまな問題が起こります。</a:t>
            </a:r>
            <a:endParaRPr lang="en-US" altLang="ja-JP" sz="1100" dirty="0"/>
          </a:p>
          <a:p>
            <a:pPr defTabSz="913889">
              <a:defRPr/>
            </a:pPr>
            <a:endParaRPr lang="en-US" altLang="ja-JP" sz="1100" dirty="0"/>
          </a:p>
          <a:p>
            <a:pPr defTabSz="913889">
              <a:defRPr/>
            </a:pPr>
            <a:r>
              <a:rPr lang="ja-JP" altLang="en-US" sz="1100" dirty="0"/>
              <a:t>子どもへの虐待や、配偶者やパートナーへの暴力であるＤＶなどにも、依存症の問題が隠れているかもしれません。</a:t>
            </a:r>
            <a:endParaRPr lang="en-US" altLang="ja-JP" sz="1100" dirty="0"/>
          </a:p>
          <a:p>
            <a:pPr defTabSz="913889">
              <a:defRPr/>
            </a:pPr>
            <a:endParaRPr lang="en-US" altLang="ja-JP" sz="1100" dirty="0"/>
          </a:p>
          <a:p>
            <a:pPr defTabSz="913889">
              <a:defRPr/>
            </a:pPr>
            <a:r>
              <a:rPr lang="ja-JP" altLang="en-US" sz="1100" dirty="0"/>
              <a:t>ここであげたものは一例ですが、まるで氷山の一角のように、表に出ている様々な問題の背後に「依存症」が隠れている可能性があります。</a:t>
            </a:r>
            <a:endParaRPr lang="en-US" altLang="ja-JP" sz="1100" dirty="0"/>
          </a:p>
          <a:p>
            <a:pPr defTabSz="913889">
              <a:defRPr/>
            </a:pPr>
            <a:endParaRPr lang="en-US" altLang="ja-JP" sz="1100" dirty="0"/>
          </a:p>
          <a:p>
            <a:pPr defTabSz="913889">
              <a:defRPr/>
            </a:pPr>
            <a:r>
              <a:rPr lang="ja-JP" altLang="en-US" sz="1100" dirty="0"/>
              <a:t>「支援していてもうまくいかないな</a:t>
            </a:r>
            <a:r>
              <a:rPr lang="en-US" altLang="ja-JP" sz="1100" dirty="0"/>
              <a:t>…</a:t>
            </a:r>
            <a:r>
              <a:rPr lang="ja-JP" altLang="en-US" sz="1100" dirty="0"/>
              <a:t>」と思ったら、「もしかして</a:t>
            </a:r>
            <a:r>
              <a:rPr lang="en-US" altLang="ja-JP" sz="1100" dirty="0"/>
              <a:t>…</a:t>
            </a:r>
            <a:r>
              <a:rPr lang="ja-JP" altLang="en-US" sz="1100" dirty="0"/>
              <a:t>」と、問題の背後に依存症が隠れてないか探してみると、支援のヒントが出てくるかもしれません。</a:t>
            </a:r>
          </a:p>
        </p:txBody>
      </p:sp>
    </p:spTree>
    <p:extLst>
      <p:ext uri="{BB962C8B-B14F-4D97-AF65-F5344CB8AC3E}">
        <p14:creationId xmlns:p14="http://schemas.microsoft.com/office/powerpoint/2010/main" val="179152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依存症になっても、適切な支援を受け、物質や行為への依存を必要としない生活を送ることは可能です。</a:t>
            </a:r>
            <a:endParaRPr lang="en-US" altLang="ja-JP" sz="1100" dirty="0"/>
          </a:p>
          <a:p>
            <a:r>
              <a:rPr lang="ja-JP" altLang="en-US" sz="1100" dirty="0"/>
              <a:t>これを「回復」といいます。</a:t>
            </a:r>
            <a:endParaRPr lang="en-US" altLang="ja-JP" sz="1100" dirty="0"/>
          </a:p>
          <a:p>
            <a:r>
              <a:rPr lang="ja-JP" altLang="en-US" sz="1100" dirty="0"/>
              <a:t>簡単なことではありませんが、依存症は回復可能な病気です。</a:t>
            </a:r>
            <a:endParaRPr lang="en-US" altLang="ja-JP" sz="1100" dirty="0"/>
          </a:p>
          <a:p>
            <a:endParaRPr lang="ja-JP" altLang="en-US" sz="1100" dirty="0"/>
          </a:p>
          <a:p>
            <a:r>
              <a:rPr lang="ja-JP" altLang="en-US" sz="1100" dirty="0"/>
              <a:t>また、依存症からの回復の過程で、再び強い欲求を持ったり、再飲酒・再使用・再行為をすることはめずらしいことではなく、依存症の症状と考えます。</a:t>
            </a:r>
            <a:endParaRPr lang="en-US" altLang="ja-JP" sz="1100" dirty="0"/>
          </a:p>
          <a:p>
            <a:r>
              <a:rPr lang="ja-JP" altLang="en-US" sz="1100" dirty="0"/>
              <a:t>もし、回復途上で、再飲酒・再使用・再行為をしたときは、そこからやめ続けることを再開することが大切です。</a:t>
            </a:r>
            <a:endParaRPr lang="en-US" altLang="ja-JP" sz="1100" dirty="0"/>
          </a:p>
          <a:p>
            <a:endParaRPr lang="en-US" altLang="ja-JP" sz="1100" dirty="0"/>
          </a:p>
        </p:txBody>
      </p:sp>
    </p:spTree>
    <p:extLst>
      <p:ext uri="{BB962C8B-B14F-4D97-AF65-F5344CB8AC3E}">
        <p14:creationId xmlns:p14="http://schemas.microsoft.com/office/powerpoint/2010/main" val="1047448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それでは、ここからは依存症の人への対応のポイントと、相談窓口につなぐ際のポイントをご説明します。</a:t>
            </a:r>
          </a:p>
        </p:txBody>
      </p:sp>
    </p:spTree>
    <p:extLst>
      <p:ext uri="{BB962C8B-B14F-4D97-AF65-F5344CB8AC3E}">
        <p14:creationId xmlns:p14="http://schemas.microsoft.com/office/powerpoint/2010/main" val="4140051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latin typeface="+mn-ea"/>
              </a:rPr>
              <a:t>依存症は、物質や行為に対して自分の意志でやめられない状態になる病気です。</a:t>
            </a:r>
            <a:br>
              <a:rPr lang="ja-JP" altLang="en-US" sz="1100" dirty="0">
                <a:latin typeface="+mn-ea"/>
              </a:rPr>
            </a:br>
            <a:r>
              <a:rPr lang="ja-JP" altLang="en-US" sz="1100" dirty="0">
                <a:latin typeface="+mn-ea"/>
              </a:rPr>
              <a:t>しかし、本人はそのような病気であるという自覚がなく、そのことに気づいていないため、何度も気持ちだけでコントロールしようとして失敗します。</a:t>
            </a:r>
            <a:endParaRPr lang="en-US" altLang="ja-JP" sz="1100" dirty="0">
              <a:latin typeface="+mn-ea"/>
            </a:endParaRPr>
          </a:p>
          <a:p>
            <a:endParaRPr lang="en-US" altLang="ja-JP" sz="1100" dirty="0">
              <a:latin typeface="+mn-ea"/>
            </a:endParaRPr>
          </a:p>
          <a:p>
            <a:r>
              <a:rPr lang="ja-JP" altLang="en-US" sz="1100" dirty="0">
                <a:latin typeface="+mn-ea"/>
              </a:rPr>
              <a:t>このため、依存症の本人に対して、「意志を強く持ちなさい」とか、「しっかりしなさい」というような言葉がけは、本人の反発を強めるだけで逆効果です。</a:t>
            </a:r>
            <a:endParaRPr lang="en-US" altLang="ja-JP" sz="1100" dirty="0">
              <a:latin typeface="+mn-ea"/>
            </a:endParaRPr>
          </a:p>
          <a:p>
            <a:r>
              <a:rPr lang="ja-JP" altLang="en-US" sz="1100" dirty="0">
                <a:latin typeface="+mn-ea"/>
              </a:rPr>
              <a:t>依存症の本人に対してやめられないことを責めたり、嘘をついたことや、約束を破られたことを怒るなどして追い詰めると、本人はストレスを感じ、それを解消しようと、余計にアルコールや薬物、ギャンブル等に頼るようになってしまいます。</a:t>
            </a:r>
            <a:endParaRPr lang="en-US" altLang="ja-JP" sz="1100" dirty="0">
              <a:latin typeface="+mn-ea"/>
            </a:endParaRPr>
          </a:p>
        </p:txBody>
      </p:sp>
    </p:spTree>
    <p:extLst>
      <p:ext uri="{BB962C8B-B14F-4D97-AF65-F5344CB8AC3E}">
        <p14:creationId xmlns:p14="http://schemas.microsoft.com/office/powerpoint/2010/main" val="369013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3246097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依存症になる人の背景を理解するために、知っておいていただきたいことがあります。</a:t>
            </a:r>
          </a:p>
          <a:p>
            <a:endParaRPr lang="ja-JP" altLang="en-US" sz="1100" dirty="0"/>
          </a:p>
          <a:p>
            <a:r>
              <a:rPr lang="ja-JP" altLang="en-US" sz="1100" dirty="0"/>
              <a:t>依存対象との関わりは、はじめは好奇心だったり、仲間に誘われたり、気分転換のためだったり、きっかけは様々です。</a:t>
            </a:r>
          </a:p>
          <a:p>
            <a:endParaRPr lang="ja-JP" altLang="en-US" sz="1100" dirty="0"/>
          </a:p>
          <a:p>
            <a:r>
              <a:rPr lang="ja-JP" altLang="en-US" sz="1100" dirty="0"/>
              <a:t>しかし、それが続くということは、本人にとって、何らかの理由があるのもしれません。</a:t>
            </a:r>
          </a:p>
          <a:p>
            <a:endParaRPr lang="ja-JP" altLang="en-US" sz="1100" dirty="0"/>
          </a:p>
          <a:p>
            <a:r>
              <a:rPr lang="ja-JP" altLang="en-US" sz="1100" dirty="0"/>
              <a:t>過去や現在において、何らかの不安や苦痛を感じたり、孤独な状況にあって、それを少しでも紛らわすために、物質や行為に依存せざるを得ないことがあるとも言われています。</a:t>
            </a:r>
          </a:p>
        </p:txBody>
      </p:sp>
    </p:spTree>
    <p:extLst>
      <p:ext uri="{BB962C8B-B14F-4D97-AF65-F5344CB8AC3E}">
        <p14:creationId xmlns:p14="http://schemas.microsoft.com/office/powerpoint/2010/main" val="3453956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けがをした人に</a:t>
            </a:r>
            <a:endParaRPr lang="en-US" altLang="ja-JP" sz="1100" dirty="0"/>
          </a:p>
          <a:p>
            <a:r>
              <a:rPr lang="ja-JP" altLang="en-US" sz="1100" dirty="0"/>
              <a:t>「松葉杖なんかなくても歩くべき」</a:t>
            </a:r>
          </a:p>
          <a:p>
            <a:r>
              <a:rPr lang="ja-JP" altLang="en-US" sz="1100" dirty="0"/>
              <a:t>「だらしがない」</a:t>
            </a:r>
          </a:p>
          <a:p>
            <a:r>
              <a:rPr lang="ja-JP" altLang="en-US" sz="1100" dirty="0"/>
              <a:t>「意志が弱い」</a:t>
            </a:r>
            <a:endParaRPr lang="en-US" altLang="ja-JP" sz="1100" dirty="0"/>
          </a:p>
          <a:p>
            <a:r>
              <a:rPr lang="ja-JP" altLang="en-US" sz="1100" dirty="0"/>
              <a:t>などと言うでしょうか。</a:t>
            </a:r>
            <a:endParaRPr lang="en-US" altLang="ja-JP" sz="1100" dirty="0"/>
          </a:p>
          <a:p>
            <a:endParaRPr lang="en-US" altLang="ja-JP" sz="1100" dirty="0"/>
          </a:p>
          <a:p>
            <a:r>
              <a:rPr lang="ja-JP" altLang="en-US" sz="1100" dirty="0"/>
              <a:t>過去や現在における何らかの不安や苦痛や孤独な状況が、「けが」だとしたら、</a:t>
            </a:r>
          </a:p>
          <a:p>
            <a:r>
              <a:rPr lang="ja-JP" altLang="en-US" sz="1100" dirty="0"/>
              <a:t>依存物質や依存行為は、けがをした時の「松葉杖」になっているのかもしれません。</a:t>
            </a:r>
          </a:p>
          <a:p>
            <a:endParaRPr lang="ja-JP" altLang="en-US" sz="1100" dirty="0"/>
          </a:p>
          <a:p>
            <a:r>
              <a:rPr lang="ja-JP" altLang="en-US" sz="1100" dirty="0"/>
              <a:t>その人にとっては、依存物質や依存行為が生きていくための大切な松葉杖かもしれないと考えて、関わってみてください。</a:t>
            </a:r>
          </a:p>
          <a:p>
            <a:endParaRPr lang="ja-JP" altLang="en-US" sz="1100" dirty="0"/>
          </a:p>
          <a:p>
            <a:r>
              <a:rPr lang="ja-JP" altLang="en-US" sz="1100" dirty="0"/>
              <a:t>アルコール・薬物・ギャンブル等が、本人にとって必要な理由に寄り添っていくことも、支援のヒントになります。</a:t>
            </a:r>
          </a:p>
        </p:txBody>
      </p:sp>
    </p:spTree>
    <p:extLst>
      <p:ext uri="{BB962C8B-B14F-4D97-AF65-F5344CB8AC3E}">
        <p14:creationId xmlns:p14="http://schemas.microsoft.com/office/powerpoint/2010/main" val="618073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pPr defTabSz="913889">
              <a:defRPr/>
            </a:pPr>
            <a:r>
              <a:rPr lang="ja-JP" altLang="en-US" sz="1100" dirty="0"/>
              <a:t>それでは、実際にどのように支援すればよいかについてお話します。</a:t>
            </a:r>
            <a:endParaRPr lang="en-US" altLang="ja-JP" sz="1100" dirty="0"/>
          </a:p>
          <a:p>
            <a:pPr defTabSz="913889">
              <a:defRPr/>
            </a:pPr>
            <a:endParaRPr lang="en-US" altLang="ja-JP" sz="1100" dirty="0"/>
          </a:p>
          <a:p>
            <a:pPr defTabSz="913889">
              <a:defRPr/>
            </a:pPr>
            <a:r>
              <a:rPr lang="ja-JP" altLang="en-US" sz="1100" dirty="0"/>
              <a:t>依存症の人に関わるときには、やめることや手放すことを無理やり強制したり、約束したりしないようにしましょう。</a:t>
            </a:r>
            <a:endParaRPr lang="en-US" altLang="ja-JP" sz="1100" dirty="0"/>
          </a:p>
          <a:p>
            <a:pPr defTabSz="913889">
              <a:defRPr/>
            </a:pPr>
            <a:endParaRPr lang="en-US" altLang="ja-JP" sz="1100" dirty="0"/>
          </a:p>
          <a:p>
            <a:pPr defTabSz="913889">
              <a:defRPr/>
            </a:pPr>
            <a:r>
              <a:rPr lang="ja-JP" altLang="en-US" sz="1100" dirty="0"/>
              <a:t>説教はせず、本人の言葉を肯定します。</a:t>
            </a:r>
            <a:endParaRPr lang="en-US" altLang="ja-JP" sz="1100" dirty="0"/>
          </a:p>
          <a:p>
            <a:pPr defTabSz="913889">
              <a:defRPr/>
            </a:pPr>
            <a:r>
              <a:rPr lang="ja-JP" altLang="en-US" sz="1100" dirty="0"/>
              <a:t>そして、本人ができていることを、評価しましょう。</a:t>
            </a:r>
            <a:endParaRPr lang="en-US" altLang="ja-JP" sz="1100" dirty="0"/>
          </a:p>
          <a:p>
            <a:pPr defTabSz="913889">
              <a:defRPr/>
            </a:pPr>
            <a:endParaRPr lang="en-US" altLang="ja-JP" sz="1100" dirty="0"/>
          </a:p>
          <a:p>
            <a:pPr defTabSz="913889">
              <a:defRPr/>
            </a:pPr>
            <a:r>
              <a:rPr lang="ja-JP" altLang="en-US" sz="1100" dirty="0"/>
              <a:t>また、あなたのことを一緒に考えるよ、という姿勢で関わり、そのことを本人に伝えてください。</a:t>
            </a:r>
            <a:endParaRPr lang="en-US" altLang="ja-JP" sz="1100" dirty="0"/>
          </a:p>
          <a:p>
            <a:pPr defTabSz="913889">
              <a:defRPr/>
            </a:pPr>
            <a:endParaRPr lang="en-US" altLang="ja-JP" sz="1100" dirty="0"/>
          </a:p>
          <a:p>
            <a:pPr defTabSz="913889">
              <a:defRPr/>
            </a:pPr>
            <a:r>
              <a:rPr lang="ja-JP" altLang="en-US" sz="1100" dirty="0"/>
              <a:t>そして、本人や家族に窓口を紹介して終わるのではなく、一緒に同行したり、その後の様子を本人や家族に聞くなど、つながり続けることが大切です。</a:t>
            </a:r>
            <a:endParaRPr lang="en-US" altLang="ja-JP" sz="1100" dirty="0"/>
          </a:p>
          <a:p>
            <a:pPr defTabSz="913889">
              <a:defRPr/>
            </a:pPr>
            <a:endParaRPr lang="en-US" altLang="ja-JP" sz="1100" dirty="0"/>
          </a:p>
          <a:p>
            <a:pPr defTabSz="913889">
              <a:defRPr/>
            </a:pPr>
            <a:r>
              <a:rPr lang="ja-JP" altLang="en-US" sz="1100" dirty="0"/>
              <a:t>相談に来たことや相談した内容について、秘密は守るということを伝えましょう。</a:t>
            </a:r>
            <a:endParaRPr lang="en-US" altLang="ja-JP" sz="1100" dirty="0"/>
          </a:p>
          <a:p>
            <a:pPr defTabSz="913889">
              <a:defRPr/>
            </a:pPr>
            <a:endParaRPr lang="en-US" altLang="ja-JP" sz="1100" dirty="0"/>
          </a:p>
          <a:p>
            <a:pPr defTabSz="913889">
              <a:defRPr/>
            </a:pPr>
            <a:r>
              <a:rPr lang="ja-JP" altLang="en-US" sz="1100" dirty="0"/>
              <a:t>こういった形で依存症の人に寄り添うことが、本人が松葉杖を必要としない、つまりは何かに依存しなくていい生き方をしていくための、第一歩になります。</a:t>
            </a:r>
            <a:endParaRPr lang="en-US" altLang="ja-JP" sz="1100" dirty="0"/>
          </a:p>
        </p:txBody>
      </p:sp>
    </p:spTree>
    <p:extLst>
      <p:ext uri="{BB962C8B-B14F-4D97-AF65-F5344CB8AC3E}">
        <p14:creationId xmlns:p14="http://schemas.microsoft.com/office/powerpoint/2010/main" val="2424168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大切なことは、やめることができるかどうかにとらわれすぎず、「アルコールや薬物、ギャンブル等、１つのことだけに依存しない生き方を身につける」ことや、「何かに依存しなくても日々を過ごせるようになる」ことです。</a:t>
            </a:r>
            <a:endParaRPr lang="en-US" altLang="ja-JP" sz="1100" dirty="0"/>
          </a:p>
          <a:p>
            <a:endParaRPr lang="en-US" altLang="ja-JP" sz="1100" dirty="0"/>
          </a:p>
          <a:p>
            <a:r>
              <a:rPr lang="ja-JP" altLang="en-US" sz="1100" dirty="0"/>
              <a:t>また、回復するためには、正直に自分の気持ちを言える場所があることや、孤立しないことが大切です。</a:t>
            </a:r>
          </a:p>
          <a:p>
            <a:endParaRPr lang="en-US" altLang="ja-JP" sz="1100" dirty="0"/>
          </a:p>
          <a:p>
            <a:r>
              <a:rPr lang="ja-JP" altLang="en-US" sz="1100" dirty="0"/>
              <a:t>本人や家族だけで抱え込まないよう、早めに相談窓口につながるような支援をしましょう。</a:t>
            </a:r>
            <a:endParaRPr lang="en-US" altLang="ja-JP" sz="1100" dirty="0"/>
          </a:p>
          <a:p>
            <a:r>
              <a:rPr lang="ja-JP" altLang="en-US" sz="1100" dirty="0"/>
              <a:t>また、専門の相談窓口では、本人や家族への支援の仕方や関わり方などについて、関係機関の方が相談することも可能です。</a:t>
            </a:r>
          </a:p>
          <a:p>
            <a:endParaRPr lang="en-US" altLang="ja-JP" sz="1100" dirty="0"/>
          </a:p>
          <a:p>
            <a:r>
              <a:rPr lang="ja-JP" altLang="en-US" sz="1100" dirty="0"/>
              <a:t>回復の主役は依存症の本人です。</a:t>
            </a:r>
            <a:endParaRPr lang="en-US" altLang="ja-JP" sz="1100" dirty="0"/>
          </a:p>
          <a:p>
            <a:r>
              <a:rPr lang="ja-JP" altLang="en-US" sz="1100" dirty="0"/>
              <a:t>支援者が支援しやすいようにするためではなく、本人の目標を聞き、その実現を応援しましょう。</a:t>
            </a:r>
            <a:endParaRPr lang="en-US" altLang="ja-JP" sz="1100" dirty="0"/>
          </a:p>
        </p:txBody>
      </p:sp>
    </p:spTree>
    <p:extLst>
      <p:ext uri="{BB962C8B-B14F-4D97-AF65-F5344CB8AC3E}">
        <p14:creationId xmlns:p14="http://schemas.microsoft.com/office/powerpoint/2010/main" val="1198416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さて、ここまで、依存症に関する正しい知識と支援のポイントについてお話ししてきました。</a:t>
            </a:r>
            <a:endParaRPr lang="en-US" altLang="ja-JP" sz="1100" dirty="0"/>
          </a:p>
          <a:p>
            <a:endParaRPr lang="en-US" altLang="ja-JP" sz="1100" dirty="0"/>
          </a:p>
          <a:p>
            <a:r>
              <a:rPr lang="ja-JP" altLang="en-US" sz="1100" dirty="0"/>
              <a:t>初めにお示しした①から⑤のイメージは、どうでしょうか？</a:t>
            </a:r>
            <a:endParaRPr lang="en-US" altLang="ja-JP" sz="1100" dirty="0"/>
          </a:p>
          <a:p>
            <a:endParaRPr lang="en-US" altLang="ja-JP" sz="1100" dirty="0"/>
          </a:p>
          <a:p>
            <a:r>
              <a:rPr lang="ja-JP" altLang="en-US" sz="1100" dirty="0"/>
              <a:t>依存症は病気であり、自分の意志だけではやめられないコントロール障がいであること、性格や意志の弱さの問題ではないと説明してきました。</a:t>
            </a:r>
          </a:p>
          <a:p>
            <a:endParaRPr lang="ja-JP" altLang="en-US" sz="1100" dirty="0"/>
          </a:p>
          <a:p>
            <a:r>
              <a:rPr lang="ja-JP" altLang="en-US" sz="1100" dirty="0"/>
              <a:t>そして、本人に寄り添った支援があれば、依存症は回復可能です。</a:t>
            </a:r>
          </a:p>
          <a:p>
            <a:endParaRPr lang="ja-JP" altLang="en-US" sz="1100" dirty="0"/>
          </a:p>
          <a:p>
            <a:r>
              <a:rPr lang="ja-JP" altLang="en-US" sz="1100" dirty="0"/>
              <a:t>皆様には、今日の講義を参考にしていただき、これからの支援と関わりに活かしてもらえればと思います。</a:t>
            </a:r>
          </a:p>
        </p:txBody>
      </p:sp>
    </p:spTree>
    <p:extLst>
      <p:ext uri="{BB962C8B-B14F-4D97-AF65-F5344CB8AC3E}">
        <p14:creationId xmlns:p14="http://schemas.microsoft.com/office/powerpoint/2010/main" val="653394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最後になりましたが、相談窓口へつなぐ際は、相談窓口の連絡先を伝えるだけではなく、つなぎ先の機関でできることをわかりやすく説明したり、実際に同行するなど、丁寧なつなぎをお願いいたします。</a:t>
            </a:r>
            <a:endParaRPr lang="en-US" altLang="ja-JP" sz="1100" dirty="0"/>
          </a:p>
          <a:p>
            <a:endParaRPr lang="en-US" altLang="ja-JP" sz="1100" dirty="0"/>
          </a:p>
          <a:p>
            <a:r>
              <a:rPr lang="ja-JP" altLang="en-US" sz="1100" dirty="0"/>
              <a:t>丁寧につなぐことが、本人にとっては安全な人に助けてもらうという貴重な経験となります。</a:t>
            </a:r>
          </a:p>
        </p:txBody>
      </p:sp>
    </p:spTree>
    <p:extLst>
      <p:ext uri="{BB962C8B-B14F-4D97-AF65-F5344CB8AC3E}">
        <p14:creationId xmlns:p14="http://schemas.microsoft.com/office/powerpoint/2010/main" val="2322420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900" dirty="0">
                <a:latin typeface="ＭＳ ゴシック" panose="020B0609070205080204" pitchFamily="49" charset="-128"/>
                <a:ea typeface="ＭＳ ゴシック" panose="020B0609070205080204" pitchFamily="49" charset="-128"/>
              </a:rPr>
              <a:t>相談窓口をご紹介します。</a:t>
            </a:r>
            <a:endParaRPr lang="en-US" altLang="ja-JP" sz="900" dirty="0">
              <a:latin typeface="ＭＳ ゴシック" panose="020B0609070205080204" pitchFamily="49" charset="-128"/>
              <a:ea typeface="ＭＳ ゴシック" panose="020B0609070205080204" pitchFamily="49" charset="-128"/>
            </a:endParaRPr>
          </a:p>
          <a:p>
            <a:endParaRPr lang="en-US" altLang="ja-JP" sz="900" dirty="0">
              <a:latin typeface="ＭＳ ゴシック" panose="020B0609070205080204" pitchFamily="49" charset="-128"/>
              <a:ea typeface="ＭＳ ゴシック" panose="020B0609070205080204" pitchFamily="49" charset="-128"/>
            </a:endParaRPr>
          </a:p>
          <a:p>
            <a:pPr defTabSz="913889">
              <a:defRPr/>
            </a:pPr>
            <a:r>
              <a:rPr lang="ja-JP" altLang="en-US" sz="900" dirty="0">
                <a:latin typeface="ＭＳ ゴシック" panose="020B0609070205080204" pitchFamily="49" charset="-128"/>
                <a:ea typeface="ＭＳ ゴシック" panose="020B0609070205080204" pitchFamily="49" charset="-128"/>
              </a:rPr>
              <a:t>お住まいの地域の保健所等では、本人や家族等からの相談をお受けしています。</a:t>
            </a:r>
            <a:endParaRPr lang="en-US" altLang="ja-JP" sz="900" dirty="0">
              <a:latin typeface="ＭＳ ゴシック" panose="020B0609070205080204" pitchFamily="49" charset="-128"/>
              <a:ea typeface="ＭＳ ゴシック" panose="020B0609070205080204" pitchFamily="49" charset="-128"/>
            </a:endParaRPr>
          </a:p>
          <a:p>
            <a:pPr defTabSz="913889">
              <a:defRPr/>
            </a:pPr>
            <a:r>
              <a:rPr lang="ja-JP" altLang="en-US" sz="900" dirty="0">
                <a:latin typeface="ＭＳ ゴシック" panose="020B0609070205080204" pitchFamily="49" charset="-128"/>
                <a:ea typeface="ＭＳ ゴシック" panose="020B0609070205080204" pitchFamily="49" charset="-128"/>
              </a:rPr>
              <a:t>問題を一緒に整理し、治療につなげたり、自助グループ等につなげるお手伝いをします。</a:t>
            </a:r>
            <a:endParaRPr lang="en-US" altLang="ja-JP" sz="900" dirty="0">
              <a:latin typeface="ＭＳ ゴシック" panose="020B0609070205080204" pitchFamily="49" charset="-128"/>
              <a:ea typeface="ＭＳ ゴシック" panose="020B0609070205080204" pitchFamily="49" charset="-128"/>
            </a:endParaRPr>
          </a:p>
          <a:p>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２つ目は、依存症の治療をしている医療機関です。</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医療機関では、認知行動療法的な考え方に基づく集団精神療法を実施しているところもあります。</a:t>
            </a:r>
            <a:endParaRPr lang="en-US" altLang="ja-JP" sz="900" dirty="0">
              <a:latin typeface="ＭＳ ゴシック" panose="020B0609070205080204" pitchFamily="49" charset="-128"/>
              <a:ea typeface="ＭＳ ゴシック" panose="020B0609070205080204" pitchFamily="49" charset="-128"/>
            </a:endParaRPr>
          </a:p>
          <a:p>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３つ目は回復施設です。</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依存症に関する相談を受けたり、グループホームを運営しているなど、様々な活動をしています。</a:t>
            </a:r>
            <a:endParaRPr lang="en-US" altLang="ja-JP" sz="900" dirty="0">
              <a:latin typeface="ＭＳ ゴシック" panose="020B0609070205080204" pitchFamily="49" charset="-128"/>
              <a:ea typeface="ＭＳ ゴシック" panose="020B0609070205080204" pitchFamily="49" charset="-128"/>
            </a:endParaRPr>
          </a:p>
          <a:p>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４つ目は自助グループです。</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自助グループとは、同じ問題や悩みを抱えた人たちが自発的に結びついた集団です。</a:t>
            </a:r>
          </a:p>
          <a:p>
            <a:r>
              <a:rPr lang="ja-JP" altLang="en-US" sz="900" dirty="0">
                <a:latin typeface="ＭＳ ゴシック" panose="020B0609070205080204" pitchFamily="49" charset="-128"/>
                <a:ea typeface="ＭＳ ゴシック" panose="020B0609070205080204" pitchFamily="49" charset="-128"/>
              </a:rPr>
              <a:t>同じ悩みを持つ仲間で体験を分かち合うことで、自分だけの問題でないと気付いたり、回復に向けたイメージを持つことができます。</a:t>
            </a:r>
          </a:p>
          <a:p>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自助グループは、アルコール、薬物、ギャンブル等の依存症ごとにあり、本人のグループ、家族のグループに分かれています。</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支援者も参加できるオープンミーティングを行っているグループも多くあります。</a:t>
            </a:r>
            <a:endParaRPr lang="en-US" altLang="ja-JP" sz="900" dirty="0">
              <a:latin typeface="ＭＳ ゴシック" panose="020B0609070205080204" pitchFamily="49" charset="-128"/>
              <a:ea typeface="ＭＳ ゴシック" panose="020B0609070205080204" pitchFamily="49" charset="-128"/>
            </a:endParaRPr>
          </a:p>
          <a:p>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なお、自助グループは相談を受けているわけではないので、問題の整理が必要な場合は、その他の相談窓口や回復施設などにつなぐことも必要です。</a:t>
            </a:r>
            <a:endParaRPr lang="en-US" altLang="ja-JP" sz="900" dirty="0">
              <a:latin typeface="ＭＳ ゴシック" panose="020B0609070205080204" pitchFamily="49" charset="-128"/>
              <a:ea typeface="ＭＳ ゴシック" panose="020B0609070205080204" pitchFamily="49" charset="-128"/>
            </a:endParaRPr>
          </a:p>
          <a:p>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相談窓口について詳しく知りたい方は、おおさか依存症ポータルサイトにアクセスいただくか、資料編（相談窓口一覧）をご覧ください。</a:t>
            </a:r>
            <a:endParaRPr lang="en-US" altLang="ja-JP" sz="900" dirty="0">
              <a:latin typeface="ＭＳ ゴシック" panose="020B0609070205080204" pitchFamily="49" charset="-128"/>
              <a:ea typeface="ＭＳ ゴシック" panose="020B0609070205080204" pitchFamily="49" charset="-128"/>
            </a:endParaRPr>
          </a:p>
          <a:p>
            <a:endParaRPr lang="en-US" altLang="ja-JP" sz="9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20242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それでは、最後にアルコール依存症から回復された方のメッセージをご紹介して終わりたいと思います。</a:t>
            </a:r>
            <a:endParaRPr lang="en-US" altLang="ja-JP" sz="1100" dirty="0"/>
          </a:p>
          <a:p>
            <a:endParaRPr kumimoji="1" lang="en-US" altLang="ja-JP" dirty="0">
              <a:solidFill>
                <a:schemeClr val="tx1"/>
              </a:solidFill>
            </a:endParaRPr>
          </a:p>
          <a:p>
            <a:endParaRPr kumimoji="1" lang="en-US" altLang="ja-JP" dirty="0">
              <a:solidFill>
                <a:schemeClr val="tx1"/>
              </a:solidFill>
            </a:endParaRPr>
          </a:p>
        </p:txBody>
      </p:sp>
    </p:spTree>
    <p:extLst>
      <p:ext uri="{BB962C8B-B14F-4D97-AF65-F5344CB8AC3E}">
        <p14:creationId xmlns:p14="http://schemas.microsoft.com/office/powerpoint/2010/main" val="637625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kumimoji="1" lang="ja-JP" altLang="en-US" dirty="0"/>
              <a:t>（スライドを読む）</a:t>
            </a:r>
          </a:p>
        </p:txBody>
      </p:sp>
    </p:spTree>
    <p:extLst>
      <p:ext uri="{BB962C8B-B14F-4D97-AF65-F5344CB8AC3E}">
        <p14:creationId xmlns:p14="http://schemas.microsoft.com/office/powerpoint/2010/main" val="2997378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kumimoji="1" lang="ja-JP" altLang="en-US" dirty="0"/>
              <a:t>（スライドを読む）</a:t>
            </a:r>
            <a:endParaRPr kumimoji="1" lang="en-US" altLang="ja-JP" dirty="0"/>
          </a:p>
          <a:p>
            <a:endParaRPr kumimoji="1" lang="ja-JP" altLang="en-US" dirty="0"/>
          </a:p>
        </p:txBody>
      </p:sp>
    </p:spTree>
    <p:extLst>
      <p:ext uri="{BB962C8B-B14F-4D97-AF65-F5344CB8AC3E}">
        <p14:creationId xmlns:p14="http://schemas.microsoft.com/office/powerpoint/2010/main" val="116731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依存症</a:t>
            </a:r>
            <a:r>
              <a:rPr lang="en-US" altLang="ja-JP" sz="1100" dirty="0"/>
              <a:t>…</a:t>
            </a:r>
            <a:r>
              <a:rPr lang="ja-JP" altLang="en-US" sz="1100" dirty="0"/>
              <a:t>と聞くと、みなさん、どのようなイメージをお持ちですか？</a:t>
            </a:r>
            <a:endParaRPr lang="en-US" altLang="ja-JP" sz="1100" dirty="0"/>
          </a:p>
          <a:p>
            <a:r>
              <a:rPr lang="ja-JP" altLang="en-US" sz="1100" dirty="0"/>
              <a:t>例えば、</a:t>
            </a:r>
            <a:endParaRPr lang="en-US" altLang="ja-JP" sz="1100" dirty="0"/>
          </a:p>
          <a:p>
            <a:endParaRPr lang="en-US" altLang="ja-JP" sz="1100" dirty="0"/>
          </a:p>
          <a:p>
            <a:r>
              <a:rPr lang="ja-JP" altLang="en-US" sz="1100" dirty="0"/>
              <a:t>①意志が弱いからなるんじゃないの？</a:t>
            </a:r>
            <a:endParaRPr lang="en-US" altLang="ja-JP" sz="1100" dirty="0"/>
          </a:p>
          <a:p>
            <a:endParaRPr lang="en-US" altLang="ja-JP" sz="1100" dirty="0"/>
          </a:p>
          <a:p>
            <a:r>
              <a:rPr lang="ja-JP" altLang="en-US" sz="1100" dirty="0"/>
              <a:t>②性格の問題なんでしょ？</a:t>
            </a:r>
            <a:endParaRPr lang="en-US" altLang="ja-JP" sz="1100" dirty="0"/>
          </a:p>
          <a:p>
            <a:endParaRPr lang="en-US" altLang="ja-JP" sz="1100" dirty="0"/>
          </a:p>
          <a:p>
            <a:r>
              <a:rPr lang="ja-JP" altLang="en-US" sz="1100" dirty="0"/>
              <a:t>③自分勝手なことしてたから依存症になったんでしょ、とか</a:t>
            </a:r>
            <a:endParaRPr lang="en-US" altLang="ja-JP" sz="1100" dirty="0"/>
          </a:p>
          <a:p>
            <a:r>
              <a:rPr lang="ja-JP" altLang="en-US" sz="1100" dirty="0"/>
              <a:t>　病気じゃなくて自分勝手な人でしょ。　　</a:t>
            </a:r>
            <a:endParaRPr lang="en-US" altLang="ja-JP" sz="1100" dirty="0"/>
          </a:p>
          <a:p>
            <a:endParaRPr lang="en-US" altLang="ja-JP" sz="1100" dirty="0"/>
          </a:p>
          <a:p>
            <a:r>
              <a:rPr lang="ja-JP" altLang="en-US" sz="1100" dirty="0"/>
              <a:t>④周りの人が強く注意したり、厳しい態度で接するべきだ</a:t>
            </a:r>
            <a:endParaRPr lang="en-US" altLang="ja-JP" sz="1100" dirty="0"/>
          </a:p>
          <a:p>
            <a:endParaRPr lang="en-US" altLang="ja-JP" sz="1100" dirty="0"/>
          </a:p>
          <a:p>
            <a:r>
              <a:rPr lang="ja-JP" altLang="en-US" sz="1100" dirty="0"/>
              <a:t>⑤一生治らないから仕方ない</a:t>
            </a:r>
            <a:endParaRPr lang="en-US" altLang="ja-JP" sz="1100" dirty="0"/>
          </a:p>
          <a:p>
            <a:endParaRPr lang="en-US" altLang="ja-JP" sz="1100" dirty="0"/>
          </a:p>
          <a:p>
            <a:r>
              <a:rPr lang="ja-JP" altLang="en-US" sz="1100" dirty="0">
                <a:effectLst>
                  <a:outerShdw blurRad="38100" dist="38100" dir="2700000" algn="tl">
                    <a:srgbClr val="000000">
                      <a:alpha val="43137"/>
                    </a:srgbClr>
                  </a:outerShdw>
                </a:effectLst>
              </a:rPr>
              <a:t>これらのイメージをお持ちの方もいるかもしれません。</a:t>
            </a:r>
            <a:endParaRPr lang="en-US" altLang="ja-JP" sz="1100" dirty="0">
              <a:effectLst>
                <a:outerShdw blurRad="38100" dist="38100" dir="2700000" algn="tl">
                  <a:srgbClr val="000000">
                    <a:alpha val="43137"/>
                  </a:srgbClr>
                </a:outerShdw>
              </a:effectLst>
            </a:endParaRPr>
          </a:p>
          <a:p>
            <a:endParaRPr lang="en-US" altLang="ja-JP" sz="1100" dirty="0"/>
          </a:p>
          <a:p>
            <a:r>
              <a:rPr lang="ja-JP" altLang="en-US" sz="1100" dirty="0"/>
              <a:t>さて、本当にそうなのでしょうか。</a:t>
            </a:r>
            <a:endParaRPr lang="en-US" altLang="ja-JP" sz="1100" dirty="0"/>
          </a:p>
          <a:p>
            <a:r>
              <a:rPr lang="ja-JP" altLang="en-US" sz="1100" dirty="0"/>
              <a:t>そして、どのような支援が望ましいか、これから説明していきます。</a:t>
            </a:r>
            <a:endParaRPr lang="en-US" altLang="ja-JP" sz="1100" dirty="0"/>
          </a:p>
        </p:txBody>
      </p:sp>
    </p:spTree>
    <p:extLst>
      <p:ext uri="{BB962C8B-B14F-4D97-AF65-F5344CB8AC3E}">
        <p14:creationId xmlns:p14="http://schemas.microsoft.com/office/powerpoint/2010/main" val="45932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kumimoji="1" lang="ja-JP" altLang="en-US" dirty="0"/>
              <a:t>（スライドを読む）</a:t>
            </a:r>
            <a:endParaRPr kumimoji="1" lang="en-US" altLang="ja-JP" dirty="0"/>
          </a:p>
          <a:p>
            <a:endParaRPr kumimoji="1" lang="ja-JP" altLang="en-US" dirty="0"/>
          </a:p>
        </p:txBody>
      </p:sp>
    </p:spTree>
    <p:extLst>
      <p:ext uri="{BB962C8B-B14F-4D97-AF65-F5344CB8AC3E}">
        <p14:creationId xmlns:p14="http://schemas.microsoft.com/office/powerpoint/2010/main" val="3851794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kumimoji="1" lang="ja-JP" altLang="en-US" dirty="0"/>
              <a:t>（スライドを読む）</a:t>
            </a:r>
            <a:endParaRPr kumimoji="1" lang="en-US" altLang="ja-JP" dirty="0"/>
          </a:p>
          <a:p>
            <a:endParaRPr kumimoji="1" lang="ja-JP" altLang="en-US" dirty="0"/>
          </a:p>
        </p:txBody>
      </p:sp>
    </p:spTree>
    <p:extLst>
      <p:ext uri="{BB962C8B-B14F-4D97-AF65-F5344CB8AC3E}">
        <p14:creationId xmlns:p14="http://schemas.microsoft.com/office/powerpoint/2010/main" val="3715160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kumimoji="1" lang="ja-JP" altLang="en-US" dirty="0"/>
              <a:t>（スライドを読む）</a:t>
            </a:r>
            <a:endParaRPr kumimoji="1" lang="en-US" altLang="ja-JP" dirty="0"/>
          </a:p>
          <a:p>
            <a:endParaRPr kumimoji="1" lang="ja-JP" altLang="en-US" dirty="0"/>
          </a:p>
        </p:txBody>
      </p:sp>
    </p:spTree>
    <p:extLst>
      <p:ext uri="{BB962C8B-B14F-4D97-AF65-F5344CB8AC3E}">
        <p14:creationId xmlns:p14="http://schemas.microsoft.com/office/powerpoint/2010/main" val="3149091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kumimoji="1" lang="ja-JP" altLang="en-US" dirty="0"/>
              <a:t>（スライドを読む）</a:t>
            </a:r>
            <a:endParaRPr kumimoji="1" lang="en-US" altLang="ja-JP" dirty="0"/>
          </a:p>
          <a:p>
            <a:endParaRPr kumimoji="1" lang="ja-JP" altLang="en-US" dirty="0"/>
          </a:p>
        </p:txBody>
      </p:sp>
    </p:spTree>
    <p:extLst>
      <p:ext uri="{BB962C8B-B14F-4D97-AF65-F5344CB8AC3E}">
        <p14:creationId xmlns:p14="http://schemas.microsoft.com/office/powerpoint/2010/main" val="151084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まとめです。</a:t>
            </a:r>
            <a:endParaRPr lang="en-US" altLang="ja-JP" sz="1100" dirty="0"/>
          </a:p>
        </p:txBody>
      </p:sp>
    </p:spTree>
    <p:extLst>
      <p:ext uri="{BB962C8B-B14F-4D97-AF65-F5344CB8AC3E}">
        <p14:creationId xmlns:p14="http://schemas.microsoft.com/office/powerpoint/2010/main" val="834408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依存症からは回復することができます。</a:t>
            </a:r>
          </a:p>
          <a:p>
            <a:endParaRPr lang="ja-JP" altLang="en-US" sz="1100" dirty="0"/>
          </a:p>
          <a:p>
            <a:r>
              <a:rPr lang="ja-JP" altLang="en-US" sz="1100" dirty="0"/>
              <a:t>本人や家族が孤立しないように、長くかかわる、一緒に考えることが回復につながります。</a:t>
            </a:r>
          </a:p>
          <a:p>
            <a:r>
              <a:rPr lang="ja-JP" altLang="en-US" sz="1100" dirty="0"/>
              <a:t>回復できることを信じて、サポートをお願いします。</a:t>
            </a:r>
          </a:p>
          <a:p>
            <a:endParaRPr lang="en-US" altLang="ja-JP" sz="1100" dirty="0"/>
          </a:p>
          <a:p>
            <a:r>
              <a:rPr lang="ja-JP" altLang="en-US" sz="1100" dirty="0"/>
              <a:t>これで基礎情報編を終わります。ご清聴いただき、ありがとうございました。</a:t>
            </a:r>
            <a:endParaRPr lang="en-US" altLang="ja-JP" sz="1100" dirty="0"/>
          </a:p>
        </p:txBody>
      </p:sp>
    </p:spTree>
    <p:extLst>
      <p:ext uri="{BB962C8B-B14F-4D97-AF65-F5344CB8AC3E}">
        <p14:creationId xmlns:p14="http://schemas.microsoft.com/office/powerpoint/2010/main" val="1168170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2234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この基礎情報編では、受講者の方々が</a:t>
            </a:r>
            <a:endParaRPr lang="en-US" altLang="ja-JP" sz="1100" dirty="0"/>
          </a:p>
          <a:p>
            <a:endParaRPr lang="en-US" altLang="ja-JP" sz="1100" dirty="0"/>
          </a:p>
          <a:p>
            <a:r>
              <a:rPr lang="ja-JP" altLang="en-US" sz="1100" dirty="0"/>
              <a:t>①依存症に関する正しい知識を身につける。</a:t>
            </a:r>
            <a:endParaRPr lang="en-US" altLang="ja-JP" sz="1100" dirty="0"/>
          </a:p>
          <a:p>
            <a:r>
              <a:rPr lang="ja-JP" altLang="en-US" sz="1100" dirty="0"/>
              <a:t>②相談者の方を適切な相談窓口に丁寧につなぐことができるようになる。</a:t>
            </a:r>
            <a:endParaRPr lang="en-US" altLang="ja-JP" sz="1100" dirty="0"/>
          </a:p>
          <a:p>
            <a:endParaRPr lang="en-US" altLang="ja-JP" sz="1100" dirty="0"/>
          </a:p>
          <a:p>
            <a:r>
              <a:rPr lang="ja-JP" altLang="en-US" sz="1100" dirty="0"/>
              <a:t>ということを目的にしています。</a:t>
            </a:r>
          </a:p>
        </p:txBody>
      </p:sp>
    </p:spTree>
    <p:extLst>
      <p:ext uri="{BB962C8B-B14F-4D97-AF65-F5344CB8AC3E}">
        <p14:creationId xmlns:p14="http://schemas.microsoft.com/office/powerpoint/2010/main" val="289135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基礎情報編のプログラムです。</a:t>
            </a:r>
            <a:endParaRPr lang="en-US" altLang="ja-JP" sz="1100" dirty="0"/>
          </a:p>
          <a:p>
            <a:endParaRPr lang="en-US" altLang="ja-JP" sz="1100" dirty="0"/>
          </a:p>
          <a:p>
            <a:r>
              <a:rPr lang="ja-JP" altLang="en-US" sz="1100" dirty="0"/>
              <a:t>まずは、アルコール依存症、薬物依存症、ギャンブル等依存症などの依存症の基礎知識について説明します。</a:t>
            </a:r>
            <a:endParaRPr lang="en-US" altLang="ja-JP" sz="1100" dirty="0"/>
          </a:p>
          <a:p>
            <a:endParaRPr lang="en-US" altLang="ja-JP" sz="1100" dirty="0"/>
          </a:p>
          <a:p>
            <a:r>
              <a:rPr lang="ja-JP" altLang="en-US" sz="1100" dirty="0"/>
              <a:t>次に、「対応とつなぎ方のポイント」として、依存症の相談窓口をご紹介します。</a:t>
            </a:r>
            <a:endParaRPr lang="en-US" altLang="ja-JP" sz="1100" dirty="0"/>
          </a:p>
          <a:p>
            <a:endParaRPr lang="en-US" altLang="ja-JP" sz="1100" dirty="0"/>
          </a:p>
          <a:p>
            <a:r>
              <a:rPr lang="ja-JP" altLang="en-US" sz="1100" dirty="0"/>
              <a:t>そして、最後に「依存症を経験されたご本人からのメッセージ」をご紹介します。</a:t>
            </a:r>
            <a:endParaRPr lang="en-US" altLang="ja-JP" sz="1100" dirty="0"/>
          </a:p>
        </p:txBody>
      </p:sp>
    </p:spTree>
    <p:extLst>
      <p:ext uri="{BB962C8B-B14F-4D97-AF65-F5344CB8AC3E}">
        <p14:creationId xmlns:p14="http://schemas.microsoft.com/office/powerpoint/2010/main" val="409690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pPr defTabSz="913889">
              <a:defRPr/>
            </a:pPr>
            <a:r>
              <a:rPr lang="ja-JP" altLang="en-US" sz="1100" dirty="0"/>
              <a:t>それでは、依存症の基礎知識についてご説明します。</a:t>
            </a:r>
            <a:endParaRPr lang="en-US" altLang="ja-JP" sz="1100" dirty="0"/>
          </a:p>
        </p:txBody>
      </p:sp>
    </p:spTree>
    <p:extLst>
      <p:ext uri="{BB962C8B-B14F-4D97-AF65-F5344CB8AC3E}">
        <p14:creationId xmlns:p14="http://schemas.microsoft.com/office/powerpoint/2010/main" val="102063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「依存症」とは、何らかの問題があるにも関わらず、アルコールや薬物、ギャンブル等、特定の物質の使用や行動をコントロールできなくなる状態のことです。</a:t>
            </a:r>
            <a:endParaRPr lang="en-US" altLang="ja-JP" sz="1100" dirty="0"/>
          </a:p>
          <a:p>
            <a:endParaRPr lang="en-US" altLang="ja-JP" sz="1100" dirty="0"/>
          </a:p>
          <a:p>
            <a:r>
              <a:rPr lang="ja-JP" altLang="en-US" sz="1100" dirty="0"/>
              <a:t>依存症になると、日常生活や心身の健康、大切な人間関係などに問題が起こっているのにもかかわらず、依存対象の物質や行動をやめ続けることが難しくなります。</a:t>
            </a:r>
            <a:endParaRPr lang="en-US" altLang="ja-JP" sz="1100" dirty="0"/>
          </a:p>
          <a:p>
            <a:endParaRPr lang="en-US" altLang="ja-JP" sz="1100" dirty="0"/>
          </a:p>
          <a:p>
            <a:endParaRPr lang="en-US" altLang="ja-JP" sz="1100" dirty="0"/>
          </a:p>
        </p:txBody>
      </p:sp>
    </p:spTree>
    <p:extLst>
      <p:ext uri="{BB962C8B-B14F-4D97-AF65-F5344CB8AC3E}">
        <p14:creationId xmlns:p14="http://schemas.microsoft.com/office/powerpoint/2010/main" val="358034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依存の種類は、大きく分けて２種類あります。</a:t>
            </a:r>
          </a:p>
          <a:p>
            <a:r>
              <a:rPr lang="ja-JP" altLang="en-US" sz="1100" dirty="0"/>
              <a:t>「物質への依存」と「行為・プロセスへの依存」です。 </a:t>
            </a:r>
          </a:p>
          <a:p>
            <a:endParaRPr lang="ja-JP" altLang="en-US" sz="1100" dirty="0"/>
          </a:p>
          <a:p>
            <a:r>
              <a:rPr lang="ja-JP" altLang="en-US" sz="1100" dirty="0"/>
              <a:t>「物質への依存」とは、</a:t>
            </a:r>
            <a:endParaRPr lang="en-US" altLang="ja-JP" sz="1100" dirty="0"/>
          </a:p>
          <a:p>
            <a:r>
              <a:rPr lang="ja-JP" altLang="en-US" sz="1100" dirty="0"/>
              <a:t>依存性のある物質の摂取を繰り返すことによって、以前と同じ量や回数では満足できなくなり、次第に使う量や回数が増えていき、コントロールできなくなる状態です。</a:t>
            </a:r>
            <a:endParaRPr lang="en-US" altLang="ja-JP" sz="1100" dirty="0"/>
          </a:p>
          <a:p>
            <a:r>
              <a:rPr lang="ja-JP" altLang="en-US" sz="1100" dirty="0"/>
              <a:t>依存性のある物質とは、アルコール、覚せい剤、大麻、危険ドラッグ、睡眠薬、鎮痛剤、たばこ、カフェインなどがあげられます。</a:t>
            </a:r>
          </a:p>
          <a:p>
            <a:endParaRPr lang="ja-JP" altLang="en-US" sz="1100" dirty="0"/>
          </a:p>
          <a:p>
            <a:r>
              <a:rPr lang="ja-JP" altLang="en-US" sz="1100" dirty="0"/>
              <a:t>「行為・プロセスへの依存」とは、</a:t>
            </a:r>
          </a:p>
          <a:p>
            <a:r>
              <a:rPr lang="ja-JP" altLang="en-US" sz="1100" dirty="0"/>
              <a:t>特定の行為やプロセスに熱中し、のめりこんでしまう状態をさします。 </a:t>
            </a:r>
            <a:endParaRPr lang="en-US" altLang="ja-JP" sz="1100" dirty="0"/>
          </a:p>
          <a:p>
            <a:r>
              <a:rPr lang="ja-JP" altLang="en-US" sz="1100" dirty="0"/>
              <a:t>例えば、競馬にハマって、その結果、多額の借金をしたり、社会的な信用を失うような行為だとわかっていてもやめられないなど、コントロールできない状態にあります。</a:t>
            </a:r>
            <a:endParaRPr lang="en-US" altLang="ja-JP" sz="1100" dirty="0"/>
          </a:p>
          <a:p>
            <a:r>
              <a:rPr lang="ja-JP" altLang="en-US" sz="1100" dirty="0"/>
              <a:t>行為やプロセスの依存には、ギャンブル等や買い物、ネット、ゲームなどがあげられます。</a:t>
            </a:r>
            <a:endParaRPr lang="en-US" altLang="ja-JP" sz="1100" dirty="0"/>
          </a:p>
        </p:txBody>
      </p:sp>
    </p:spTree>
    <p:extLst>
      <p:ext uri="{BB962C8B-B14F-4D97-AF65-F5344CB8AC3E}">
        <p14:creationId xmlns:p14="http://schemas.microsoft.com/office/powerpoint/2010/main" val="51277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649288"/>
            <a:ext cx="5260975" cy="3946525"/>
          </a:xfrm>
        </p:spPr>
      </p:sp>
      <p:sp>
        <p:nvSpPr>
          <p:cNvPr id="3" name="ノート プレースホルダー 2"/>
          <p:cNvSpPr>
            <a:spLocks noGrp="1"/>
          </p:cNvSpPr>
          <p:nvPr>
            <p:ph type="body" idx="1"/>
          </p:nvPr>
        </p:nvSpPr>
        <p:spPr/>
        <p:txBody>
          <a:bodyPr/>
          <a:lstStyle/>
          <a:p>
            <a:r>
              <a:rPr lang="ja-JP" altLang="en-US" sz="1100" dirty="0"/>
              <a:t>なぜ依存症の人は物質の摂取や、行為をやめられないのでしょうか。</a:t>
            </a:r>
            <a:endParaRPr lang="en-US" altLang="ja-JP" sz="1100" dirty="0"/>
          </a:p>
          <a:p>
            <a:endParaRPr lang="en-US" altLang="ja-JP" sz="1100" dirty="0"/>
          </a:p>
          <a:p>
            <a:r>
              <a:rPr lang="ja-JP" altLang="en-US" sz="1100" dirty="0"/>
              <a:t>依存性のある物質の摂取や依存性のある行為を繰り返すことによって、脳の神経回路が変化し、自分の意志でコントロールすることが難しくなると言われています。</a:t>
            </a:r>
            <a:endParaRPr lang="en-US" altLang="ja-JP" sz="1100" dirty="0"/>
          </a:p>
          <a:p>
            <a:endParaRPr lang="en-US" altLang="ja-JP" sz="1100" dirty="0"/>
          </a:p>
          <a:p>
            <a:r>
              <a:rPr lang="ja-JP" altLang="en-US" sz="1100" dirty="0"/>
              <a:t>なかなかお酒や薬物がやめられなかったり、借金が膨れ上がってもギャンブルをし続けるのは、脳がコントロールを失っている状態ということになります。</a:t>
            </a:r>
            <a:endParaRPr lang="en-US" altLang="ja-JP" sz="1100" dirty="0"/>
          </a:p>
          <a:p>
            <a:endParaRPr lang="en-US" altLang="ja-JP" sz="1100" dirty="0"/>
          </a:p>
          <a:p>
            <a:endParaRPr lang="en-US" altLang="ja-JP" sz="1100" dirty="0"/>
          </a:p>
        </p:txBody>
      </p:sp>
    </p:spTree>
    <p:extLst>
      <p:ext uri="{BB962C8B-B14F-4D97-AF65-F5344CB8AC3E}">
        <p14:creationId xmlns:p14="http://schemas.microsoft.com/office/powerpoint/2010/main" val="432128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7" y="3020079"/>
            <a:ext cx="11017647" cy="208389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2" y="5509048"/>
            <a:ext cx="9073357" cy="2484473"/>
          </a:xfrm>
        </p:spPr>
        <p:txBody>
          <a:bodyPr/>
          <a:lstStyle>
            <a:lvl1pPr marL="0" indent="0" algn="ctr">
              <a:buNone/>
              <a:defRPr>
                <a:solidFill>
                  <a:schemeClr val="tx1">
                    <a:tint val="75000"/>
                  </a:schemeClr>
                </a:solidFill>
              </a:defRPr>
            </a:lvl1pPr>
            <a:lvl2pPr marL="647897" indent="0" algn="ctr">
              <a:buNone/>
              <a:defRPr>
                <a:solidFill>
                  <a:schemeClr val="tx1">
                    <a:tint val="75000"/>
                  </a:schemeClr>
                </a:solidFill>
              </a:defRPr>
            </a:lvl2pPr>
            <a:lvl3pPr marL="1295791" indent="0" algn="ctr">
              <a:buNone/>
              <a:defRPr>
                <a:solidFill>
                  <a:schemeClr val="tx1">
                    <a:tint val="75000"/>
                  </a:schemeClr>
                </a:solidFill>
              </a:defRPr>
            </a:lvl3pPr>
            <a:lvl4pPr marL="1943686" indent="0" algn="ctr">
              <a:buNone/>
              <a:defRPr>
                <a:solidFill>
                  <a:schemeClr val="tx1">
                    <a:tint val="75000"/>
                  </a:schemeClr>
                </a:solidFill>
              </a:defRPr>
            </a:lvl4pPr>
            <a:lvl5pPr marL="2591580" indent="0" algn="ctr">
              <a:buNone/>
              <a:defRPr>
                <a:solidFill>
                  <a:schemeClr val="tx1">
                    <a:tint val="75000"/>
                  </a:schemeClr>
                </a:solidFill>
              </a:defRPr>
            </a:lvl5pPr>
            <a:lvl6pPr marL="3239478" indent="0" algn="ctr">
              <a:buNone/>
              <a:defRPr>
                <a:solidFill>
                  <a:schemeClr val="tx1">
                    <a:tint val="75000"/>
                  </a:schemeClr>
                </a:solidFill>
              </a:defRPr>
            </a:lvl6pPr>
            <a:lvl7pPr marL="3887372" indent="0" algn="ctr">
              <a:buNone/>
              <a:defRPr>
                <a:solidFill>
                  <a:schemeClr val="tx1">
                    <a:tint val="75000"/>
                  </a:schemeClr>
                </a:solidFill>
              </a:defRPr>
            </a:lvl7pPr>
            <a:lvl8pPr marL="4535266" indent="0" algn="ctr">
              <a:buNone/>
              <a:defRPr>
                <a:solidFill>
                  <a:schemeClr val="tx1">
                    <a:tint val="75000"/>
                  </a:schemeClr>
                </a:solidFill>
              </a:defRPr>
            </a:lvl8pPr>
            <a:lvl9pPr marL="518316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D9B3EB2-05A4-4A9E-8666-86DF76E3EEB0}" type="datetime1">
              <a:rPr kumimoji="1" lang="ja-JP" altLang="en-US" smtClean="0"/>
              <a:t>2024/12/25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4191660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5EBB41-8E67-4E68-827F-091036D3EEF9}" type="datetime1">
              <a:rPr kumimoji="1" lang="ja-JP" altLang="en-US" smtClean="0"/>
              <a:t>2024/12/25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107539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97405" y="389327"/>
            <a:ext cx="2916436" cy="82950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8097" y="389327"/>
            <a:ext cx="8533276" cy="82950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1622229-3B34-4E2C-A62C-4A42952A1E42}" type="datetime1">
              <a:rPr kumimoji="1" lang="ja-JP" altLang="en-US" smtClean="0"/>
              <a:t>2024/12/25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512773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7" y="3020079"/>
            <a:ext cx="11017647" cy="208389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2" y="5509048"/>
            <a:ext cx="9073357" cy="2484473"/>
          </a:xfrm>
        </p:spPr>
        <p:txBody>
          <a:bodyPr/>
          <a:lstStyle>
            <a:lvl1pPr marL="0" indent="0" algn="ctr">
              <a:buNone/>
              <a:defRPr>
                <a:solidFill>
                  <a:schemeClr val="tx1">
                    <a:tint val="75000"/>
                  </a:schemeClr>
                </a:solidFill>
              </a:defRPr>
            </a:lvl1pPr>
            <a:lvl2pPr marL="647897" indent="0" algn="ctr">
              <a:buNone/>
              <a:defRPr>
                <a:solidFill>
                  <a:schemeClr val="tx1">
                    <a:tint val="75000"/>
                  </a:schemeClr>
                </a:solidFill>
              </a:defRPr>
            </a:lvl2pPr>
            <a:lvl3pPr marL="1295791" indent="0" algn="ctr">
              <a:buNone/>
              <a:defRPr>
                <a:solidFill>
                  <a:schemeClr val="tx1">
                    <a:tint val="75000"/>
                  </a:schemeClr>
                </a:solidFill>
              </a:defRPr>
            </a:lvl3pPr>
            <a:lvl4pPr marL="1943686" indent="0" algn="ctr">
              <a:buNone/>
              <a:defRPr>
                <a:solidFill>
                  <a:schemeClr val="tx1">
                    <a:tint val="75000"/>
                  </a:schemeClr>
                </a:solidFill>
              </a:defRPr>
            </a:lvl4pPr>
            <a:lvl5pPr marL="2591580" indent="0" algn="ctr">
              <a:buNone/>
              <a:defRPr>
                <a:solidFill>
                  <a:schemeClr val="tx1">
                    <a:tint val="75000"/>
                  </a:schemeClr>
                </a:solidFill>
              </a:defRPr>
            </a:lvl5pPr>
            <a:lvl6pPr marL="3239478" indent="0" algn="ctr">
              <a:buNone/>
              <a:defRPr>
                <a:solidFill>
                  <a:schemeClr val="tx1">
                    <a:tint val="75000"/>
                  </a:schemeClr>
                </a:solidFill>
              </a:defRPr>
            </a:lvl6pPr>
            <a:lvl7pPr marL="3887372" indent="0" algn="ctr">
              <a:buNone/>
              <a:defRPr>
                <a:solidFill>
                  <a:schemeClr val="tx1">
                    <a:tint val="75000"/>
                  </a:schemeClr>
                </a:solidFill>
              </a:defRPr>
            </a:lvl7pPr>
            <a:lvl8pPr marL="4535266" indent="0" algn="ctr">
              <a:buNone/>
              <a:defRPr>
                <a:solidFill>
                  <a:schemeClr val="tx1">
                    <a:tint val="75000"/>
                  </a:schemeClr>
                </a:solidFill>
              </a:defRPr>
            </a:lvl8pPr>
            <a:lvl9pPr marL="518316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AD375A3-94D5-43D3-AA5F-6B5395E1BA56}" type="datetime1">
              <a:rPr lang="ja-JP" altLang="en-US" smtClean="0">
                <a:solidFill>
                  <a:prstClr val="black">
                    <a:tint val="75000"/>
                  </a:prstClr>
                </a:solidFill>
              </a:rPr>
              <a:t>2024/12/25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03A949C-946A-4C83-971F-CB3DE130D7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722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2391DD-1DB3-42BA-B48C-3B4C0F145C0A}" type="datetime1">
              <a:rPr lang="ja-JP" altLang="en-US" smtClean="0">
                <a:solidFill>
                  <a:prstClr val="black">
                    <a:tint val="75000"/>
                  </a:prstClr>
                </a:solidFill>
              </a:rPr>
              <a:t>2024/12/25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03A949C-946A-4C83-971F-CB3DE130D7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249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247194"/>
            <a:ext cx="11017647" cy="1930867"/>
          </a:xfrm>
        </p:spPr>
        <p:txBody>
          <a:bodyPr anchor="t"/>
          <a:lstStyle>
            <a:lvl1pPr algn="l">
              <a:defRPr sz="57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120538"/>
            <a:ext cx="11017647" cy="2126654"/>
          </a:xfrm>
        </p:spPr>
        <p:txBody>
          <a:bodyPr anchor="b"/>
          <a:lstStyle>
            <a:lvl1pPr marL="0" indent="0">
              <a:buNone/>
              <a:defRPr sz="2800">
                <a:solidFill>
                  <a:schemeClr val="tx1">
                    <a:tint val="75000"/>
                  </a:schemeClr>
                </a:solidFill>
              </a:defRPr>
            </a:lvl1pPr>
            <a:lvl2pPr marL="647897" indent="0">
              <a:buNone/>
              <a:defRPr sz="2600">
                <a:solidFill>
                  <a:schemeClr val="tx1">
                    <a:tint val="75000"/>
                  </a:schemeClr>
                </a:solidFill>
              </a:defRPr>
            </a:lvl2pPr>
            <a:lvl3pPr marL="1295791" indent="0">
              <a:buNone/>
              <a:defRPr sz="2300">
                <a:solidFill>
                  <a:schemeClr val="tx1">
                    <a:tint val="75000"/>
                  </a:schemeClr>
                </a:solidFill>
              </a:defRPr>
            </a:lvl3pPr>
            <a:lvl4pPr marL="1943686" indent="0">
              <a:buNone/>
              <a:defRPr sz="2000">
                <a:solidFill>
                  <a:schemeClr val="tx1">
                    <a:tint val="75000"/>
                  </a:schemeClr>
                </a:solidFill>
              </a:defRPr>
            </a:lvl4pPr>
            <a:lvl5pPr marL="2591580" indent="0">
              <a:buNone/>
              <a:defRPr sz="2000">
                <a:solidFill>
                  <a:schemeClr val="tx1">
                    <a:tint val="75000"/>
                  </a:schemeClr>
                </a:solidFill>
              </a:defRPr>
            </a:lvl5pPr>
            <a:lvl6pPr marL="3239478" indent="0">
              <a:buNone/>
              <a:defRPr sz="2000">
                <a:solidFill>
                  <a:schemeClr val="tx1">
                    <a:tint val="75000"/>
                  </a:schemeClr>
                </a:solidFill>
              </a:defRPr>
            </a:lvl6pPr>
            <a:lvl7pPr marL="3887372" indent="0">
              <a:buNone/>
              <a:defRPr sz="2000">
                <a:solidFill>
                  <a:schemeClr val="tx1">
                    <a:tint val="75000"/>
                  </a:schemeClr>
                </a:solidFill>
              </a:defRPr>
            </a:lvl7pPr>
            <a:lvl8pPr marL="4535266" indent="0">
              <a:buNone/>
              <a:defRPr sz="2000">
                <a:solidFill>
                  <a:schemeClr val="tx1">
                    <a:tint val="75000"/>
                  </a:schemeClr>
                </a:solidFill>
              </a:defRPr>
            </a:lvl8pPr>
            <a:lvl9pPr marL="5183164"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F319EE5-4EAB-43D7-9BB4-CE6C27ECFFCD}" type="datetime1">
              <a:rPr lang="ja-JP" altLang="en-US" smtClean="0">
                <a:solidFill>
                  <a:prstClr val="black">
                    <a:tint val="75000"/>
                  </a:prstClr>
                </a:solidFill>
              </a:rPr>
              <a:t>2024/12/25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03A949C-946A-4C83-971F-CB3DE130D7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166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8097"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88985"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042E112-EF18-43EA-96BC-A311A2CFA3BC}" type="datetime1">
              <a:rPr lang="ja-JP" altLang="en-US" smtClean="0">
                <a:solidFill>
                  <a:prstClr val="black">
                    <a:tint val="75000"/>
                  </a:prstClr>
                </a:solidFill>
              </a:rPr>
              <a:t>2024/12/25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03A949C-946A-4C83-971F-CB3DE130D7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5370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76165"/>
            <a:ext cx="5727107" cy="906922"/>
          </a:xfrm>
        </p:spPr>
        <p:txBody>
          <a:bodyPr anchor="b"/>
          <a:lstStyle>
            <a:lvl1pPr marL="0" indent="0">
              <a:buNone/>
              <a:defRPr sz="3400" b="1"/>
            </a:lvl1pPr>
            <a:lvl2pPr marL="647897" indent="0">
              <a:buNone/>
              <a:defRPr sz="2800" b="1"/>
            </a:lvl2pPr>
            <a:lvl3pPr marL="1295791" indent="0">
              <a:buNone/>
              <a:defRPr sz="2600" b="1"/>
            </a:lvl3pPr>
            <a:lvl4pPr marL="1943686" indent="0">
              <a:buNone/>
              <a:defRPr sz="2300" b="1"/>
            </a:lvl4pPr>
            <a:lvl5pPr marL="2591580" indent="0">
              <a:buNone/>
              <a:defRPr sz="2300" b="1"/>
            </a:lvl5pPr>
            <a:lvl6pPr marL="3239478" indent="0">
              <a:buNone/>
              <a:defRPr sz="2300" b="1"/>
            </a:lvl6pPr>
            <a:lvl7pPr marL="3887372" indent="0">
              <a:buNone/>
              <a:defRPr sz="2300" b="1"/>
            </a:lvl7pPr>
            <a:lvl8pPr marL="4535266" indent="0">
              <a:buNone/>
              <a:defRPr sz="2300" b="1"/>
            </a:lvl8pPr>
            <a:lvl9pPr marL="5183164" indent="0">
              <a:buNone/>
              <a:defRPr sz="2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83086"/>
            <a:ext cx="572710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9" y="2176165"/>
            <a:ext cx="5729357" cy="906922"/>
          </a:xfrm>
        </p:spPr>
        <p:txBody>
          <a:bodyPr anchor="b"/>
          <a:lstStyle>
            <a:lvl1pPr marL="0" indent="0">
              <a:buNone/>
              <a:defRPr sz="3400" b="1"/>
            </a:lvl1pPr>
            <a:lvl2pPr marL="647897" indent="0">
              <a:buNone/>
              <a:defRPr sz="2800" b="1"/>
            </a:lvl2pPr>
            <a:lvl3pPr marL="1295791" indent="0">
              <a:buNone/>
              <a:defRPr sz="2600" b="1"/>
            </a:lvl3pPr>
            <a:lvl4pPr marL="1943686" indent="0">
              <a:buNone/>
              <a:defRPr sz="2300" b="1"/>
            </a:lvl4pPr>
            <a:lvl5pPr marL="2591580" indent="0">
              <a:buNone/>
              <a:defRPr sz="2300" b="1"/>
            </a:lvl5pPr>
            <a:lvl6pPr marL="3239478" indent="0">
              <a:buNone/>
              <a:defRPr sz="2300" b="1"/>
            </a:lvl6pPr>
            <a:lvl7pPr marL="3887372" indent="0">
              <a:buNone/>
              <a:defRPr sz="2300" b="1"/>
            </a:lvl7pPr>
            <a:lvl8pPr marL="4535266" indent="0">
              <a:buNone/>
              <a:defRPr sz="2300" b="1"/>
            </a:lvl8pPr>
            <a:lvl9pPr marL="5183164" indent="0">
              <a:buNone/>
              <a:defRPr sz="2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9" y="3083086"/>
            <a:ext cx="572935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39D4C36-F81B-49E7-8D1C-74F9F416BF09}" type="datetime1">
              <a:rPr lang="ja-JP" altLang="en-US" smtClean="0">
                <a:solidFill>
                  <a:prstClr val="black">
                    <a:tint val="75000"/>
                  </a:prstClr>
                </a:solidFill>
              </a:rPr>
              <a:t>2024/12/25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03A949C-946A-4C83-971F-CB3DE130D7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1522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9673CAB-5EAB-474F-B7CB-D5B7A3436C27}" type="datetime1">
              <a:rPr lang="ja-JP" altLang="en-US" smtClean="0">
                <a:solidFill>
                  <a:prstClr val="black">
                    <a:tint val="75000"/>
                  </a:prstClr>
                </a:solidFill>
              </a:rPr>
              <a:t>2024/12/25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03A949C-946A-4C83-971F-CB3DE130D7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9875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40A62E-13C1-4E6E-A47A-DBCEB17CFE39}" type="datetime1">
              <a:rPr lang="ja-JP" altLang="en-US" smtClean="0">
                <a:solidFill>
                  <a:prstClr val="black">
                    <a:tint val="75000"/>
                  </a:prstClr>
                </a:solidFill>
              </a:rPr>
              <a:t>2024/12/25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03A949C-946A-4C83-971F-CB3DE130D7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5532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9" y="387074"/>
            <a:ext cx="4264388" cy="1647313"/>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7074"/>
            <a:ext cx="7246083" cy="8297330"/>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9" y="2034389"/>
            <a:ext cx="4264388" cy="6650016"/>
          </a:xfrm>
        </p:spPr>
        <p:txBody>
          <a:bodyPr/>
          <a:lstStyle>
            <a:lvl1pPr marL="0" indent="0">
              <a:buNone/>
              <a:defRPr sz="2000"/>
            </a:lvl1pPr>
            <a:lvl2pPr marL="647897" indent="0">
              <a:buNone/>
              <a:defRPr sz="1700"/>
            </a:lvl2pPr>
            <a:lvl3pPr marL="1295791" indent="0">
              <a:buNone/>
              <a:defRPr sz="1400"/>
            </a:lvl3pPr>
            <a:lvl4pPr marL="1943686" indent="0">
              <a:buNone/>
              <a:defRPr sz="1300"/>
            </a:lvl4pPr>
            <a:lvl5pPr marL="2591580" indent="0">
              <a:buNone/>
              <a:defRPr sz="1300"/>
            </a:lvl5pPr>
            <a:lvl6pPr marL="3239478" indent="0">
              <a:buNone/>
              <a:defRPr sz="1300"/>
            </a:lvl6pPr>
            <a:lvl7pPr marL="3887372" indent="0">
              <a:buNone/>
              <a:defRPr sz="1300"/>
            </a:lvl7pPr>
            <a:lvl8pPr marL="4535266" indent="0">
              <a:buNone/>
              <a:defRPr sz="1300"/>
            </a:lvl8pPr>
            <a:lvl9pPr marL="518316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3D2444-3134-4082-B085-3B732A6200E1}" type="datetime1">
              <a:rPr lang="ja-JP" altLang="en-US" smtClean="0">
                <a:solidFill>
                  <a:prstClr val="black">
                    <a:tint val="75000"/>
                  </a:prstClr>
                </a:solidFill>
              </a:rPr>
              <a:t>2024/12/25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03A949C-946A-4C83-971F-CB3DE130D7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777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64643F-B1EA-4A48-B061-15BFF82858CE}" type="datetime1">
              <a:rPr kumimoji="1" lang="ja-JP" altLang="en-US" smtClean="0"/>
              <a:t>2024/12/25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229153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805295"/>
            <a:ext cx="7777163" cy="803404"/>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68665"/>
            <a:ext cx="7777163" cy="5833110"/>
          </a:xfrm>
        </p:spPr>
        <p:txBody>
          <a:bodyPr/>
          <a:lstStyle>
            <a:lvl1pPr marL="0" indent="0">
              <a:buNone/>
              <a:defRPr sz="4500"/>
            </a:lvl1pPr>
            <a:lvl2pPr marL="647897" indent="0">
              <a:buNone/>
              <a:defRPr sz="4000"/>
            </a:lvl2pPr>
            <a:lvl3pPr marL="1295791" indent="0">
              <a:buNone/>
              <a:defRPr sz="3400"/>
            </a:lvl3pPr>
            <a:lvl4pPr marL="1943686" indent="0">
              <a:buNone/>
              <a:defRPr sz="2800"/>
            </a:lvl4pPr>
            <a:lvl5pPr marL="2591580" indent="0">
              <a:buNone/>
              <a:defRPr sz="2800"/>
            </a:lvl5pPr>
            <a:lvl6pPr marL="3239478" indent="0">
              <a:buNone/>
              <a:defRPr sz="2800"/>
            </a:lvl6pPr>
            <a:lvl7pPr marL="3887372" indent="0">
              <a:buNone/>
              <a:defRPr sz="2800"/>
            </a:lvl7pPr>
            <a:lvl8pPr marL="4535266" indent="0">
              <a:buNone/>
              <a:defRPr sz="2800"/>
            </a:lvl8pPr>
            <a:lvl9pPr marL="5183164" indent="0">
              <a:buNone/>
              <a:defRPr sz="2800"/>
            </a:lvl9pPr>
          </a:lstStyle>
          <a:p>
            <a:endParaRPr kumimoji="1" lang="ja-JP" altLang="en-US"/>
          </a:p>
        </p:txBody>
      </p:sp>
      <p:sp>
        <p:nvSpPr>
          <p:cNvPr id="4" name="テキスト プレースホルダー 3"/>
          <p:cNvSpPr>
            <a:spLocks noGrp="1"/>
          </p:cNvSpPr>
          <p:nvPr>
            <p:ph type="body" sz="half" idx="2"/>
          </p:nvPr>
        </p:nvSpPr>
        <p:spPr>
          <a:xfrm>
            <a:off x="2540630" y="7608699"/>
            <a:ext cx="7777163" cy="1140966"/>
          </a:xfrm>
        </p:spPr>
        <p:txBody>
          <a:bodyPr/>
          <a:lstStyle>
            <a:lvl1pPr marL="0" indent="0">
              <a:buNone/>
              <a:defRPr sz="2000"/>
            </a:lvl1pPr>
            <a:lvl2pPr marL="647897" indent="0">
              <a:buNone/>
              <a:defRPr sz="1700"/>
            </a:lvl2pPr>
            <a:lvl3pPr marL="1295791" indent="0">
              <a:buNone/>
              <a:defRPr sz="1400"/>
            </a:lvl3pPr>
            <a:lvl4pPr marL="1943686" indent="0">
              <a:buNone/>
              <a:defRPr sz="1300"/>
            </a:lvl4pPr>
            <a:lvl5pPr marL="2591580" indent="0">
              <a:buNone/>
              <a:defRPr sz="1300"/>
            </a:lvl5pPr>
            <a:lvl6pPr marL="3239478" indent="0">
              <a:buNone/>
              <a:defRPr sz="1300"/>
            </a:lvl6pPr>
            <a:lvl7pPr marL="3887372" indent="0">
              <a:buNone/>
              <a:defRPr sz="1300"/>
            </a:lvl7pPr>
            <a:lvl8pPr marL="4535266" indent="0">
              <a:buNone/>
              <a:defRPr sz="1300"/>
            </a:lvl8pPr>
            <a:lvl9pPr marL="518316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7869FE-5A16-44D3-A817-B8389FEE96A2}" type="datetime1">
              <a:rPr lang="ja-JP" altLang="en-US" smtClean="0">
                <a:solidFill>
                  <a:prstClr val="black">
                    <a:tint val="75000"/>
                  </a:prstClr>
                </a:solidFill>
              </a:rPr>
              <a:t>2024/12/25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03A949C-946A-4C83-971F-CB3DE130D7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8936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516FDFB-9151-4529-AD88-3E40331C70F5}" type="datetime1">
              <a:rPr lang="ja-JP" altLang="en-US" smtClean="0">
                <a:solidFill>
                  <a:prstClr val="black">
                    <a:tint val="75000"/>
                  </a:prstClr>
                </a:solidFill>
              </a:rPr>
              <a:t>2024/12/25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03A949C-946A-4C83-971F-CB3DE130D7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7954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97405" y="389327"/>
            <a:ext cx="2916436" cy="82950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8097" y="389327"/>
            <a:ext cx="8533276" cy="82950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B67C26-8702-46D3-A7E8-0BFD29C3B1E8}" type="datetime1">
              <a:rPr lang="ja-JP" altLang="en-US" smtClean="0">
                <a:solidFill>
                  <a:prstClr val="black">
                    <a:tint val="75000"/>
                  </a:prstClr>
                </a:solidFill>
              </a:rPr>
              <a:t>2024/12/25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03A949C-946A-4C83-971F-CB3DE130D7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534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7" y="3020078"/>
            <a:ext cx="11017647" cy="208389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2" y="5509048"/>
            <a:ext cx="9073357" cy="2484473"/>
          </a:xfrm>
        </p:spPr>
        <p:txBody>
          <a:bodyPr/>
          <a:lstStyle>
            <a:lvl1pPr marL="0" indent="0" algn="ctr">
              <a:buNone/>
              <a:defRPr>
                <a:solidFill>
                  <a:schemeClr val="tx1">
                    <a:tint val="75000"/>
                  </a:schemeClr>
                </a:solidFill>
              </a:defRPr>
            </a:lvl1pPr>
            <a:lvl2pPr marL="647958" indent="0" algn="ctr">
              <a:buNone/>
              <a:defRPr>
                <a:solidFill>
                  <a:schemeClr val="tx1">
                    <a:tint val="75000"/>
                  </a:schemeClr>
                </a:solidFill>
              </a:defRPr>
            </a:lvl2pPr>
            <a:lvl3pPr marL="1295915" indent="0" algn="ctr">
              <a:buNone/>
              <a:defRPr>
                <a:solidFill>
                  <a:schemeClr val="tx1">
                    <a:tint val="75000"/>
                  </a:schemeClr>
                </a:solidFill>
              </a:defRPr>
            </a:lvl3pPr>
            <a:lvl4pPr marL="1943872" indent="0" algn="ctr">
              <a:buNone/>
              <a:defRPr>
                <a:solidFill>
                  <a:schemeClr val="tx1">
                    <a:tint val="75000"/>
                  </a:schemeClr>
                </a:solidFill>
              </a:defRPr>
            </a:lvl4pPr>
            <a:lvl5pPr marL="2591828" indent="0" algn="ctr">
              <a:buNone/>
              <a:defRPr>
                <a:solidFill>
                  <a:schemeClr val="tx1">
                    <a:tint val="75000"/>
                  </a:schemeClr>
                </a:solidFill>
              </a:defRPr>
            </a:lvl5pPr>
            <a:lvl6pPr marL="3239787" indent="0" algn="ctr">
              <a:buNone/>
              <a:defRPr>
                <a:solidFill>
                  <a:schemeClr val="tx1">
                    <a:tint val="75000"/>
                  </a:schemeClr>
                </a:solidFill>
              </a:defRPr>
            </a:lvl6pPr>
            <a:lvl7pPr marL="3887743" indent="0" algn="ctr">
              <a:buNone/>
              <a:defRPr>
                <a:solidFill>
                  <a:schemeClr val="tx1">
                    <a:tint val="75000"/>
                  </a:schemeClr>
                </a:solidFill>
              </a:defRPr>
            </a:lvl7pPr>
            <a:lvl8pPr marL="4535699" indent="0" algn="ctr">
              <a:buNone/>
              <a:defRPr>
                <a:solidFill>
                  <a:schemeClr val="tx1">
                    <a:tint val="75000"/>
                  </a:schemeClr>
                </a:solidFill>
              </a:defRPr>
            </a:lvl8pPr>
            <a:lvl9pPr marL="518365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b="0">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445244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180513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247193"/>
            <a:ext cx="11017647" cy="1930867"/>
          </a:xfrm>
        </p:spPr>
        <p:txBody>
          <a:bodyPr anchor="t"/>
          <a:lstStyle>
            <a:lvl1pPr algn="l">
              <a:defRPr sz="57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120538"/>
            <a:ext cx="11017647" cy="2126654"/>
          </a:xfrm>
        </p:spPr>
        <p:txBody>
          <a:bodyPr anchor="b"/>
          <a:lstStyle>
            <a:lvl1pPr marL="0" indent="0">
              <a:buNone/>
              <a:defRPr sz="2800">
                <a:solidFill>
                  <a:schemeClr val="tx1">
                    <a:tint val="75000"/>
                  </a:schemeClr>
                </a:solidFill>
              </a:defRPr>
            </a:lvl1pPr>
            <a:lvl2pPr marL="647958" indent="0">
              <a:buNone/>
              <a:defRPr sz="2600">
                <a:solidFill>
                  <a:schemeClr val="tx1">
                    <a:tint val="75000"/>
                  </a:schemeClr>
                </a:solidFill>
              </a:defRPr>
            </a:lvl2pPr>
            <a:lvl3pPr marL="1295915" indent="0">
              <a:buNone/>
              <a:defRPr sz="2300">
                <a:solidFill>
                  <a:schemeClr val="tx1">
                    <a:tint val="75000"/>
                  </a:schemeClr>
                </a:solidFill>
              </a:defRPr>
            </a:lvl3pPr>
            <a:lvl4pPr marL="1943872" indent="0">
              <a:buNone/>
              <a:defRPr sz="2000">
                <a:solidFill>
                  <a:schemeClr val="tx1">
                    <a:tint val="75000"/>
                  </a:schemeClr>
                </a:solidFill>
              </a:defRPr>
            </a:lvl4pPr>
            <a:lvl5pPr marL="2591828" indent="0">
              <a:buNone/>
              <a:defRPr sz="2000">
                <a:solidFill>
                  <a:schemeClr val="tx1">
                    <a:tint val="75000"/>
                  </a:schemeClr>
                </a:solidFill>
              </a:defRPr>
            </a:lvl5pPr>
            <a:lvl6pPr marL="3239787" indent="0">
              <a:buNone/>
              <a:defRPr sz="2000">
                <a:solidFill>
                  <a:schemeClr val="tx1">
                    <a:tint val="75000"/>
                  </a:schemeClr>
                </a:solidFill>
              </a:defRPr>
            </a:lvl6pPr>
            <a:lvl7pPr marL="3887743" indent="0">
              <a:buNone/>
              <a:defRPr sz="2000">
                <a:solidFill>
                  <a:schemeClr val="tx1">
                    <a:tint val="75000"/>
                  </a:schemeClr>
                </a:solidFill>
              </a:defRPr>
            </a:lvl7pPr>
            <a:lvl8pPr marL="4535699" indent="0">
              <a:buNone/>
              <a:defRPr sz="2000">
                <a:solidFill>
                  <a:schemeClr val="tx1">
                    <a:tint val="75000"/>
                  </a:schemeClr>
                </a:solidFill>
              </a:defRPr>
            </a:lvl8pPr>
            <a:lvl9pPr marL="5183659"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2291215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8097"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88985"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8393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76165"/>
            <a:ext cx="5727107" cy="906922"/>
          </a:xfrm>
        </p:spPr>
        <p:txBody>
          <a:bodyPr anchor="b"/>
          <a:lstStyle>
            <a:lvl1pPr marL="0" indent="0">
              <a:buNone/>
              <a:defRPr sz="3400" b="1"/>
            </a:lvl1pPr>
            <a:lvl2pPr marL="647958" indent="0">
              <a:buNone/>
              <a:defRPr sz="2800" b="1"/>
            </a:lvl2pPr>
            <a:lvl3pPr marL="1295915" indent="0">
              <a:buNone/>
              <a:defRPr sz="2600" b="1"/>
            </a:lvl3pPr>
            <a:lvl4pPr marL="1943872" indent="0">
              <a:buNone/>
              <a:defRPr sz="2300" b="1"/>
            </a:lvl4pPr>
            <a:lvl5pPr marL="2591828" indent="0">
              <a:buNone/>
              <a:defRPr sz="2300" b="1"/>
            </a:lvl5pPr>
            <a:lvl6pPr marL="3239787" indent="0">
              <a:buNone/>
              <a:defRPr sz="2300" b="1"/>
            </a:lvl6pPr>
            <a:lvl7pPr marL="3887743" indent="0">
              <a:buNone/>
              <a:defRPr sz="2300" b="1"/>
            </a:lvl7pPr>
            <a:lvl8pPr marL="4535699" indent="0">
              <a:buNone/>
              <a:defRPr sz="2300" b="1"/>
            </a:lvl8pPr>
            <a:lvl9pPr marL="5183659" indent="0">
              <a:buNone/>
              <a:defRPr sz="2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83086"/>
            <a:ext cx="572710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8" y="2176165"/>
            <a:ext cx="5729357" cy="906922"/>
          </a:xfrm>
        </p:spPr>
        <p:txBody>
          <a:bodyPr anchor="b"/>
          <a:lstStyle>
            <a:lvl1pPr marL="0" indent="0">
              <a:buNone/>
              <a:defRPr sz="3400" b="1"/>
            </a:lvl1pPr>
            <a:lvl2pPr marL="647958" indent="0">
              <a:buNone/>
              <a:defRPr sz="2800" b="1"/>
            </a:lvl2pPr>
            <a:lvl3pPr marL="1295915" indent="0">
              <a:buNone/>
              <a:defRPr sz="2600" b="1"/>
            </a:lvl3pPr>
            <a:lvl4pPr marL="1943872" indent="0">
              <a:buNone/>
              <a:defRPr sz="2300" b="1"/>
            </a:lvl4pPr>
            <a:lvl5pPr marL="2591828" indent="0">
              <a:buNone/>
              <a:defRPr sz="2300" b="1"/>
            </a:lvl5pPr>
            <a:lvl6pPr marL="3239787" indent="0">
              <a:buNone/>
              <a:defRPr sz="2300" b="1"/>
            </a:lvl6pPr>
            <a:lvl7pPr marL="3887743" indent="0">
              <a:buNone/>
              <a:defRPr sz="2300" b="1"/>
            </a:lvl7pPr>
            <a:lvl8pPr marL="4535699" indent="0">
              <a:buNone/>
              <a:defRPr sz="2300" b="1"/>
            </a:lvl8pPr>
            <a:lvl9pPr marL="5183659" indent="0">
              <a:buNone/>
              <a:defRPr sz="2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8" y="3083086"/>
            <a:ext cx="572935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5289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1250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460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247194"/>
            <a:ext cx="11017647" cy="1930867"/>
          </a:xfrm>
        </p:spPr>
        <p:txBody>
          <a:bodyPr anchor="t"/>
          <a:lstStyle>
            <a:lvl1pPr algn="l">
              <a:defRPr sz="57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120538"/>
            <a:ext cx="11017647" cy="2126654"/>
          </a:xfrm>
        </p:spPr>
        <p:txBody>
          <a:bodyPr anchor="b"/>
          <a:lstStyle>
            <a:lvl1pPr marL="0" indent="0">
              <a:buNone/>
              <a:defRPr sz="2800">
                <a:solidFill>
                  <a:schemeClr val="tx1">
                    <a:tint val="75000"/>
                  </a:schemeClr>
                </a:solidFill>
              </a:defRPr>
            </a:lvl1pPr>
            <a:lvl2pPr marL="647897" indent="0">
              <a:buNone/>
              <a:defRPr sz="2600">
                <a:solidFill>
                  <a:schemeClr val="tx1">
                    <a:tint val="75000"/>
                  </a:schemeClr>
                </a:solidFill>
              </a:defRPr>
            </a:lvl2pPr>
            <a:lvl3pPr marL="1295791" indent="0">
              <a:buNone/>
              <a:defRPr sz="2300">
                <a:solidFill>
                  <a:schemeClr val="tx1">
                    <a:tint val="75000"/>
                  </a:schemeClr>
                </a:solidFill>
              </a:defRPr>
            </a:lvl3pPr>
            <a:lvl4pPr marL="1943686" indent="0">
              <a:buNone/>
              <a:defRPr sz="2000">
                <a:solidFill>
                  <a:schemeClr val="tx1">
                    <a:tint val="75000"/>
                  </a:schemeClr>
                </a:solidFill>
              </a:defRPr>
            </a:lvl4pPr>
            <a:lvl5pPr marL="2591580" indent="0">
              <a:buNone/>
              <a:defRPr sz="2000">
                <a:solidFill>
                  <a:schemeClr val="tx1">
                    <a:tint val="75000"/>
                  </a:schemeClr>
                </a:solidFill>
              </a:defRPr>
            </a:lvl5pPr>
            <a:lvl6pPr marL="3239478" indent="0">
              <a:buNone/>
              <a:defRPr sz="2000">
                <a:solidFill>
                  <a:schemeClr val="tx1">
                    <a:tint val="75000"/>
                  </a:schemeClr>
                </a:solidFill>
              </a:defRPr>
            </a:lvl6pPr>
            <a:lvl7pPr marL="3887372" indent="0">
              <a:buNone/>
              <a:defRPr sz="2000">
                <a:solidFill>
                  <a:schemeClr val="tx1">
                    <a:tint val="75000"/>
                  </a:schemeClr>
                </a:solidFill>
              </a:defRPr>
            </a:lvl7pPr>
            <a:lvl8pPr marL="4535266" indent="0">
              <a:buNone/>
              <a:defRPr sz="2000">
                <a:solidFill>
                  <a:schemeClr val="tx1">
                    <a:tint val="75000"/>
                  </a:schemeClr>
                </a:solidFill>
              </a:defRPr>
            </a:lvl8pPr>
            <a:lvl9pPr marL="5183164"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2B47BEF-AF8D-4155-84B6-206CB0D881BE}" type="datetime1">
              <a:rPr kumimoji="1" lang="ja-JP" altLang="en-US" smtClean="0"/>
              <a:t>2024/12/25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1444174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9" y="387074"/>
            <a:ext cx="4264388" cy="1647313"/>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7074"/>
            <a:ext cx="7246083" cy="8297330"/>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9" y="2034389"/>
            <a:ext cx="4264388" cy="6650016"/>
          </a:xfrm>
        </p:spPr>
        <p:txBody>
          <a:bodyPr/>
          <a:lstStyle>
            <a:lvl1pPr marL="0" indent="0">
              <a:buNone/>
              <a:defRPr sz="2000"/>
            </a:lvl1pPr>
            <a:lvl2pPr marL="647958" indent="0">
              <a:buNone/>
              <a:defRPr sz="1700"/>
            </a:lvl2pPr>
            <a:lvl3pPr marL="1295915" indent="0">
              <a:buNone/>
              <a:defRPr sz="1400"/>
            </a:lvl3pPr>
            <a:lvl4pPr marL="1943872" indent="0">
              <a:buNone/>
              <a:defRPr sz="1300"/>
            </a:lvl4pPr>
            <a:lvl5pPr marL="2591828" indent="0">
              <a:buNone/>
              <a:defRPr sz="1300"/>
            </a:lvl5pPr>
            <a:lvl6pPr marL="3239787" indent="0">
              <a:buNone/>
              <a:defRPr sz="1300"/>
            </a:lvl6pPr>
            <a:lvl7pPr marL="3887743" indent="0">
              <a:buNone/>
              <a:defRPr sz="1300"/>
            </a:lvl7pPr>
            <a:lvl8pPr marL="4535699" indent="0">
              <a:buNone/>
              <a:defRPr sz="1300"/>
            </a:lvl8pPr>
            <a:lvl9pPr marL="5183659"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6190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805295"/>
            <a:ext cx="7777163" cy="803404"/>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68665"/>
            <a:ext cx="7777163" cy="5833110"/>
          </a:xfrm>
        </p:spPr>
        <p:txBody>
          <a:bodyPr/>
          <a:lstStyle>
            <a:lvl1pPr marL="0" indent="0">
              <a:buNone/>
              <a:defRPr sz="4500"/>
            </a:lvl1pPr>
            <a:lvl2pPr marL="647958" indent="0">
              <a:buNone/>
              <a:defRPr sz="4000"/>
            </a:lvl2pPr>
            <a:lvl3pPr marL="1295915" indent="0">
              <a:buNone/>
              <a:defRPr sz="3400"/>
            </a:lvl3pPr>
            <a:lvl4pPr marL="1943872" indent="0">
              <a:buNone/>
              <a:defRPr sz="2800"/>
            </a:lvl4pPr>
            <a:lvl5pPr marL="2591828" indent="0">
              <a:buNone/>
              <a:defRPr sz="2800"/>
            </a:lvl5pPr>
            <a:lvl6pPr marL="3239787" indent="0">
              <a:buNone/>
              <a:defRPr sz="2800"/>
            </a:lvl6pPr>
            <a:lvl7pPr marL="3887743" indent="0">
              <a:buNone/>
              <a:defRPr sz="2800"/>
            </a:lvl7pPr>
            <a:lvl8pPr marL="4535699" indent="0">
              <a:buNone/>
              <a:defRPr sz="2800"/>
            </a:lvl8pPr>
            <a:lvl9pPr marL="5183659" indent="0">
              <a:buNone/>
              <a:defRPr sz="2800"/>
            </a:lvl9pPr>
          </a:lstStyle>
          <a:p>
            <a:endParaRPr kumimoji="1" lang="ja-JP" altLang="en-US"/>
          </a:p>
        </p:txBody>
      </p:sp>
      <p:sp>
        <p:nvSpPr>
          <p:cNvPr id="4" name="テキスト プレースホルダー 3"/>
          <p:cNvSpPr>
            <a:spLocks noGrp="1"/>
          </p:cNvSpPr>
          <p:nvPr>
            <p:ph type="body" sz="half" idx="2"/>
          </p:nvPr>
        </p:nvSpPr>
        <p:spPr>
          <a:xfrm>
            <a:off x="2540630" y="7608699"/>
            <a:ext cx="7777163" cy="1140966"/>
          </a:xfrm>
        </p:spPr>
        <p:txBody>
          <a:bodyPr/>
          <a:lstStyle>
            <a:lvl1pPr marL="0" indent="0">
              <a:buNone/>
              <a:defRPr sz="2000"/>
            </a:lvl1pPr>
            <a:lvl2pPr marL="647958" indent="0">
              <a:buNone/>
              <a:defRPr sz="1700"/>
            </a:lvl2pPr>
            <a:lvl3pPr marL="1295915" indent="0">
              <a:buNone/>
              <a:defRPr sz="1400"/>
            </a:lvl3pPr>
            <a:lvl4pPr marL="1943872" indent="0">
              <a:buNone/>
              <a:defRPr sz="1300"/>
            </a:lvl4pPr>
            <a:lvl5pPr marL="2591828" indent="0">
              <a:buNone/>
              <a:defRPr sz="1300"/>
            </a:lvl5pPr>
            <a:lvl6pPr marL="3239787" indent="0">
              <a:buNone/>
              <a:defRPr sz="1300"/>
            </a:lvl6pPr>
            <a:lvl7pPr marL="3887743" indent="0">
              <a:buNone/>
              <a:defRPr sz="1300"/>
            </a:lvl7pPr>
            <a:lvl8pPr marL="4535699" indent="0">
              <a:buNone/>
              <a:defRPr sz="1300"/>
            </a:lvl8pPr>
            <a:lvl9pPr marL="5183659"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6287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6087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97405" y="389327"/>
            <a:ext cx="2916436" cy="82950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8097" y="389327"/>
            <a:ext cx="8533276" cy="82950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3931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6" y="3020075"/>
            <a:ext cx="11017647" cy="208389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1" y="5509048"/>
            <a:ext cx="9073357" cy="2484473"/>
          </a:xfrm>
        </p:spPr>
        <p:txBody>
          <a:bodyPr/>
          <a:lstStyle>
            <a:lvl1pPr marL="0" indent="0" algn="ctr">
              <a:buNone/>
              <a:defRPr>
                <a:solidFill>
                  <a:schemeClr val="tx1">
                    <a:tint val="75000"/>
                  </a:schemeClr>
                </a:solidFill>
              </a:defRPr>
            </a:lvl1pPr>
            <a:lvl2pPr marL="648081" indent="0" algn="ctr">
              <a:buNone/>
              <a:defRPr>
                <a:solidFill>
                  <a:schemeClr val="tx1">
                    <a:tint val="75000"/>
                  </a:schemeClr>
                </a:solidFill>
              </a:defRPr>
            </a:lvl2pPr>
            <a:lvl3pPr marL="1296162" indent="0" algn="ctr">
              <a:buNone/>
              <a:defRPr>
                <a:solidFill>
                  <a:schemeClr val="tx1">
                    <a:tint val="75000"/>
                  </a:schemeClr>
                </a:solidFill>
              </a:defRPr>
            </a:lvl3pPr>
            <a:lvl4pPr marL="1944243" indent="0" algn="ctr">
              <a:buNone/>
              <a:defRPr>
                <a:solidFill>
                  <a:schemeClr val="tx1">
                    <a:tint val="75000"/>
                  </a:schemeClr>
                </a:solidFill>
              </a:defRPr>
            </a:lvl4pPr>
            <a:lvl5pPr marL="2592324" indent="0" algn="ctr">
              <a:buNone/>
              <a:defRPr>
                <a:solidFill>
                  <a:schemeClr val="tx1">
                    <a:tint val="75000"/>
                  </a:schemeClr>
                </a:solidFill>
              </a:defRPr>
            </a:lvl5pPr>
            <a:lvl6pPr marL="3240405" indent="0" algn="ctr">
              <a:buNone/>
              <a:defRPr>
                <a:solidFill>
                  <a:schemeClr val="tx1">
                    <a:tint val="75000"/>
                  </a:schemeClr>
                </a:solidFill>
              </a:defRPr>
            </a:lvl6pPr>
            <a:lvl7pPr marL="3888486" indent="0" algn="ctr">
              <a:buNone/>
              <a:defRPr>
                <a:solidFill>
                  <a:schemeClr val="tx1">
                    <a:tint val="75000"/>
                  </a:schemeClr>
                </a:solidFill>
              </a:defRPr>
            </a:lvl7pPr>
            <a:lvl8pPr marL="4536567" indent="0" algn="ctr">
              <a:buNone/>
              <a:defRPr>
                <a:solidFill>
                  <a:schemeClr val="tx1">
                    <a:tint val="75000"/>
                  </a:schemeClr>
                </a:solidFill>
              </a:defRPr>
            </a:lvl8pPr>
            <a:lvl9pPr marL="518464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27800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68911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247190"/>
            <a:ext cx="11017647" cy="1930867"/>
          </a:xfrm>
        </p:spPr>
        <p:txBody>
          <a:bodyPr anchor="t"/>
          <a:lstStyle>
            <a:lvl1pPr algn="l">
              <a:defRPr sz="57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120536"/>
            <a:ext cx="11017647" cy="2126654"/>
          </a:xfrm>
        </p:spPr>
        <p:txBody>
          <a:bodyPr anchor="b"/>
          <a:lstStyle>
            <a:lvl1pPr marL="0" indent="0">
              <a:buNone/>
              <a:defRPr sz="2800">
                <a:solidFill>
                  <a:schemeClr val="tx1">
                    <a:tint val="75000"/>
                  </a:schemeClr>
                </a:solidFill>
              </a:defRPr>
            </a:lvl1pPr>
            <a:lvl2pPr marL="648081" indent="0">
              <a:buNone/>
              <a:defRPr sz="2600">
                <a:solidFill>
                  <a:schemeClr val="tx1">
                    <a:tint val="75000"/>
                  </a:schemeClr>
                </a:solidFill>
              </a:defRPr>
            </a:lvl2pPr>
            <a:lvl3pPr marL="1296162" indent="0">
              <a:buNone/>
              <a:defRPr sz="2300">
                <a:solidFill>
                  <a:schemeClr val="tx1">
                    <a:tint val="75000"/>
                  </a:schemeClr>
                </a:solidFill>
              </a:defRPr>
            </a:lvl3pPr>
            <a:lvl4pPr marL="1944243" indent="0">
              <a:buNone/>
              <a:defRPr sz="2000">
                <a:solidFill>
                  <a:schemeClr val="tx1">
                    <a:tint val="75000"/>
                  </a:schemeClr>
                </a:solidFill>
              </a:defRPr>
            </a:lvl4pPr>
            <a:lvl5pPr marL="2592324" indent="0">
              <a:buNone/>
              <a:defRPr sz="2000">
                <a:solidFill>
                  <a:schemeClr val="tx1">
                    <a:tint val="75000"/>
                  </a:schemeClr>
                </a:solidFill>
              </a:defRPr>
            </a:lvl5pPr>
            <a:lvl6pPr marL="3240405" indent="0">
              <a:buNone/>
              <a:defRPr sz="2000">
                <a:solidFill>
                  <a:schemeClr val="tx1">
                    <a:tint val="75000"/>
                  </a:schemeClr>
                </a:solidFill>
              </a:defRPr>
            </a:lvl6pPr>
            <a:lvl7pPr marL="3888486" indent="0">
              <a:buNone/>
              <a:defRPr sz="2000">
                <a:solidFill>
                  <a:schemeClr val="tx1">
                    <a:tint val="75000"/>
                  </a:schemeClr>
                </a:solidFill>
              </a:defRPr>
            </a:lvl7pPr>
            <a:lvl8pPr marL="4536567" indent="0">
              <a:buNone/>
              <a:defRPr sz="2000">
                <a:solidFill>
                  <a:schemeClr val="tx1">
                    <a:tint val="75000"/>
                  </a:schemeClr>
                </a:solidFill>
              </a:defRPr>
            </a:lvl8pPr>
            <a:lvl9pPr marL="5184648"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93645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8097"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88985"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7790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76165"/>
            <a:ext cx="5727107" cy="906922"/>
          </a:xfrm>
        </p:spPr>
        <p:txBody>
          <a:bodyPr anchor="b"/>
          <a:lstStyle>
            <a:lvl1pPr marL="0" indent="0">
              <a:buNone/>
              <a:defRPr sz="3400" b="1"/>
            </a:lvl1pPr>
            <a:lvl2pPr marL="648081" indent="0">
              <a:buNone/>
              <a:defRPr sz="2800" b="1"/>
            </a:lvl2pPr>
            <a:lvl3pPr marL="1296162" indent="0">
              <a:buNone/>
              <a:defRPr sz="2600" b="1"/>
            </a:lvl3pPr>
            <a:lvl4pPr marL="1944243" indent="0">
              <a:buNone/>
              <a:defRPr sz="2300" b="1"/>
            </a:lvl4pPr>
            <a:lvl5pPr marL="2592324" indent="0">
              <a:buNone/>
              <a:defRPr sz="2300" b="1"/>
            </a:lvl5pPr>
            <a:lvl6pPr marL="3240405" indent="0">
              <a:buNone/>
              <a:defRPr sz="2300" b="1"/>
            </a:lvl6pPr>
            <a:lvl7pPr marL="3888486" indent="0">
              <a:buNone/>
              <a:defRPr sz="2300" b="1"/>
            </a:lvl7pPr>
            <a:lvl8pPr marL="4536567" indent="0">
              <a:buNone/>
              <a:defRPr sz="2300" b="1"/>
            </a:lvl8pPr>
            <a:lvl9pPr marL="5184648" indent="0">
              <a:buNone/>
              <a:defRPr sz="2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83086"/>
            <a:ext cx="572710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5" y="2176165"/>
            <a:ext cx="5729357" cy="906922"/>
          </a:xfrm>
        </p:spPr>
        <p:txBody>
          <a:bodyPr anchor="b"/>
          <a:lstStyle>
            <a:lvl1pPr marL="0" indent="0">
              <a:buNone/>
              <a:defRPr sz="3400" b="1"/>
            </a:lvl1pPr>
            <a:lvl2pPr marL="648081" indent="0">
              <a:buNone/>
              <a:defRPr sz="2800" b="1"/>
            </a:lvl2pPr>
            <a:lvl3pPr marL="1296162" indent="0">
              <a:buNone/>
              <a:defRPr sz="2600" b="1"/>
            </a:lvl3pPr>
            <a:lvl4pPr marL="1944243" indent="0">
              <a:buNone/>
              <a:defRPr sz="2300" b="1"/>
            </a:lvl4pPr>
            <a:lvl5pPr marL="2592324" indent="0">
              <a:buNone/>
              <a:defRPr sz="2300" b="1"/>
            </a:lvl5pPr>
            <a:lvl6pPr marL="3240405" indent="0">
              <a:buNone/>
              <a:defRPr sz="2300" b="1"/>
            </a:lvl6pPr>
            <a:lvl7pPr marL="3888486" indent="0">
              <a:buNone/>
              <a:defRPr sz="2300" b="1"/>
            </a:lvl7pPr>
            <a:lvl8pPr marL="4536567" indent="0">
              <a:buNone/>
              <a:defRPr sz="2300" b="1"/>
            </a:lvl8pPr>
            <a:lvl9pPr marL="5184648" indent="0">
              <a:buNone/>
              <a:defRPr sz="2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5" y="3083086"/>
            <a:ext cx="572935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7991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9252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8097"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88985"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F6004EF-1B2C-4DDE-BBD5-4B8D4C334AA1}" type="datetime1">
              <a:rPr kumimoji="1" lang="ja-JP" altLang="en-US" smtClean="0"/>
              <a:t>2024/12/25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2636241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60381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8" y="387074"/>
            <a:ext cx="4264388" cy="1647313"/>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7074"/>
            <a:ext cx="7246083" cy="8297330"/>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8" y="2034388"/>
            <a:ext cx="4264388" cy="6650016"/>
          </a:xfrm>
        </p:spPr>
        <p:txBody>
          <a:bodyPr/>
          <a:lstStyle>
            <a:lvl1pPr marL="0" indent="0">
              <a:buNone/>
              <a:defRPr sz="2000"/>
            </a:lvl1pPr>
            <a:lvl2pPr marL="648081" indent="0">
              <a:buNone/>
              <a:defRPr sz="1700"/>
            </a:lvl2pPr>
            <a:lvl3pPr marL="1296162" indent="0">
              <a:buNone/>
              <a:defRPr sz="1400"/>
            </a:lvl3pPr>
            <a:lvl4pPr marL="1944243" indent="0">
              <a:buNone/>
              <a:defRPr sz="1300"/>
            </a:lvl4pPr>
            <a:lvl5pPr marL="2592324" indent="0">
              <a:buNone/>
              <a:defRPr sz="1300"/>
            </a:lvl5pPr>
            <a:lvl6pPr marL="3240405" indent="0">
              <a:buNone/>
              <a:defRPr sz="1300"/>
            </a:lvl6pPr>
            <a:lvl7pPr marL="3888486" indent="0">
              <a:buNone/>
              <a:defRPr sz="1300"/>
            </a:lvl7pPr>
            <a:lvl8pPr marL="4536567" indent="0">
              <a:buNone/>
              <a:defRPr sz="1300"/>
            </a:lvl8pPr>
            <a:lvl9pPr marL="5184648"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77537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805295"/>
            <a:ext cx="7777163" cy="803404"/>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68665"/>
            <a:ext cx="7777163" cy="5833110"/>
          </a:xfrm>
        </p:spPr>
        <p:txBody>
          <a:bodyPr/>
          <a:lstStyle>
            <a:lvl1pPr marL="0" indent="0">
              <a:buNone/>
              <a:defRPr sz="4500"/>
            </a:lvl1pPr>
            <a:lvl2pPr marL="648081" indent="0">
              <a:buNone/>
              <a:defRPr sz="4000"/>
            </a:lvl2pPr>
            <a:lvl3pPr marL="1296162" indent="0">
              <a:buNone/>
              <a:defRPr sz="3400"/>
            </a:lvl3pPr>
            <a:lvl4pPr marL="1944243" indent="0">
              <a:buNone/>
              <a:defRPr sz="2800"/>
            </a:lvl4pPr>
            <a:lvl5pPr marL="2592324" indent="0">
              <a:buNone/>
              <a:defRPr sz="2800"/>
            </a:lvl5pPr>
            <a:lvl6pPr marL="3240405" indent="0">
              <a:buNone/>
              <a:defRPr sz="2800"/>
            </a:lvl6pPr>
            <a:lvl7pPr marL="3888486" indent="0">
              <a:buNone/>
              <a:defRPr sz="2800"/>
            </a:lvl7pPr>
            <a:lvl8pPr marL="4536567" indent="0">
              <a:buNone/>
              <a:defRPr sz="2800"/>
            </a:lvl8pPr>
            <a:lvl9pPr marL="5184648" indent="0">
              <a:buNone/>
              <a:defRPr sz="2800"/>
            </a:lvl9pPr>
          </a:lstStyle>
          <a:p>
            <a:endParaRPr kumimoji="1" lang="ja-JP" altLang="en-US" dirty="0"/>
          </a:p>
        </p:txBody>
      </p:sp>
      <p:sp>
        <p:nvSpPr>
          <p:cNvPr id="4" name="テキスト プレースホルダー 3"/>
          <p:cNvSpPr>
            <a:spLocks noGrp="1"/>
          </p:cNvSpPr>
          <p:nvPr>
            <p:ph type="body" sz="half" idx="2"/>
          </p:nvPr>
        </p:nvSpPr>
        <p:spPr>
          <a:xfrm>
            <a:off x="2540630" y="7608699"/>
            <a:ext cx="7777163" cy="1140966"/>
          </a:xfrm>
        </p:spPr>
        <p:txBody>
          <a:bodyPr/>
          <a:lstStyle>
            <a:lvl1pPr marL="0" indent="0">
              <a:buNone/>
              <a:defRPr sz="2000"/>
            </a:lvl1pPr>
            <a:lvl2pPr marL="648081" indent="0">
              <a:buNone/>
              <a:defRPr sz="1700"/>
            </a:lvl2pPr>
            <a:lvl3pPr marL="1296162" indent="0">
              <a:buNone/>
              <a:defRPr sz="1400"/>
            </a:lvl3pPr>
            <a:lvl4pPr marL="1944243" indent="0">
              <a:buNone/>
              <a:defRPr sz="1300"/>
            </a:lvl4pPr>
            <a:lvl5pPr marL="2592324" indent="0">
              <a:buNone/>
              <a:defRPr sz="1300"/>
            </a:lvl5pPr>
            <a:lvl6pPr marL="3240405" indent="0">
              <a:buNone/>
              <a:defRPr sz="1300"/>
            </a:lvl6pPr>
            <a:lvl7pPr marL="3888486" indent="0">
              <a:buNone/>
              <a:defRPr sz="1300"/>
            </a:lvl7pPr>
            <a:lvl8pPr marL="4536567" indent="0">
              <a:buNone/>
              <a:defRPr sz="1300"/>
            </a:lvl8pPr>
            <a:lvl9pPr marL="5184648"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95919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86427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97405" y="389326"/>
            <a:ext cx="2916436" cy="82950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8097" y="389326"/>
            <a:ext cx="8533276" cy="82950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7431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76165"/>
            <a:ext cx="5727107" cy="906922"/>
          </a:xfrm>
        </p:spPr>
        <p:txBody>
          <a:bodyPr anchor="b"/>
          <a:lstStyle>
            <a:lvl1pPr marL="0" indent="0">
              <a:buNone/>
              <a:defRPr sz="3400" b="1"/>
            </a:lvl1pPr>
            <a:lvl2pPr marL="647897" indent="0">
              <a:buNone/>
              <a:defRPr sz="2800" b="1"/>
            </a:lvl2pPr>
            <a:lvl3pPr marL="1295791" indent="0">
              <a:buNone/>
              <a:defRPr sz="2600" b="1"/>
            </a:lvl3pPr>
            <a:lvl4pPr marL="1943686" indent="0">
              <a:buNone/>
              <a:defRPr sz="2300" b="1"/>
            </a:lvl4pPr>
            <a:lvl5pPr marL="2591580" indent="0">
              <a:buNone/>
              <a:defRPr sz="2300" b="1"/>
            </a:lvl5pPr>
            <a:lvl6pPr marL="3239478" indent="0">
              <a:buNone/>
              <a:defRPr sz="2300" b="1"/>
            </a:lvl6pPr>
            <a:lvl7pPr marL="3887372" indent="0">
              <a:buNone/>
              <a:defRPr sz="2300" b="1"/>
            </a:lvl7pPr>
            <a:lvl8pPr marL="4535266" indent="0">
              <a:buNone/>
              <a:defRPr sz="2300" b="1"/>
            </a:lvl8pPr>
            <a:lvl9pPr marL="5183164" indent="0">
              <a:buNone/>
              <a:defRPr sz="2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83086"/>
            <a:ext cx="572710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9" y="2176165"/>
            <a:ext cx="5729357" cy="906922"/>
          </a:xfrm>
        </p:spPr>
        <p:txBody>
          <a:bodyPr anchor="b"/>
          <a:lstStyle>
            <a:lvl1pPr marL="0" indent="0">
              <a:buNone/>
              <a:defRPr sz="3400" b="1"/>
            </a:lvl1pPr>
            <a:lvl2pPr marL="647897" indent="0">
              <a:buNone/>
              <a:defRPr sz="2800" b="1"/>
            </a:lvl2pPr>
            <a:lvl3pPr marL="1295791" indent="0">
              <a:buNone/>
              <a:defRPr sz="2600" b="1"/>
            </a:lvl3pPr>
            <a:lvl4pPr marL="1943686" indent="0">
              <a:buNone/>
              <a:defRPr sz="2300" b="1"/>
            </a:lvl4pPr>
            <a:lvl5pPr marL="2591580" indent="0">
              <a:buNone/>
              <a:defRPr sz="2300" b="1"/>
            </a:lvl5pPr>
            <a:lvl6pPr marL="3239478" indent="0">
              <a:buNone/>
              <a:defRPr sz="2300" b="1"/>
            </a:lvl6pPr>
            <a:lvl7pPr marL="3887372" indent="0">
              <a:buNone/>
              <a:defRPr sz="2300" b="1"/>
            </a:lvl7pPr>
            <a:lvl8pPr marL="4535266" indent="0">
              <a:buNone/>
              <a:defRPr sz="2300" b="1"/>
            </a:lvl8pPr>
            <a:lvl9pPr marL="5183164" indent="0">
              <a:buNone/>
              <a:defRPr sz="2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9" y="3083086"/>
            <a:ext cx="572935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D6FA8BD-544C-4B6E-9B33-83440B402316}" type="datetime1">
              <a:rPr kumimoji="1" lang="ja-JP" altLang="en-US" smtClean="0"/>
              <a:t>2024/12/25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227060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1FDB229-7E28-4F53-AE07-7779368A94D8}" type="datetime1">
              <a:rPr kumimoji="1" lang="ja-JP" altLang="en-US" smtClean="0"/>
              <a:t>2024/12/25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180640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38B5CC0-74A1-485D-B092-63EB1D438298}" type="datetime1">
              <a:rPr kumimoji="1" lang="ja-JP" altLang="en-US" smtClean="0"/>
              <a:t>2024/12/25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278872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9" y="387074"/>
            <a:ext cx="4264388" cy="1647313"/>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7074"/>
            <a:ext cx="7246083" cy="8297330"/>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9" y="2034389"/>
            <a:ext cx="4264388" cy="6650016"/>
          </a:xfrm>
        </p:spPr>
        <p:txBody>
          <a:bodyPr/>
          <a:lstStyle>
            <a:lvl1pPr marL="0" indent="0">
              <a:buNone/>
              <a:defRPr sz="2000"/>
            </a:lvl1pPr>
            <a:lvl2pPr marL="647897" indent="0">
              <a:buNone/>
              <a:defRPr sz="1700"/>
            </a:lvl2pPr>
            <a:lvl3pPr marL="1295791" indent="0">
              <a:buNone/>
              <a:defRPr sz="1400"/>
            </a:lvl3pPr>
            <a:lvl4pPr marL="1943686" indent="0">
              <a:buNone/>
              <a:defRPr sz="1300"/>
            </a:lvl4pPr>
            <a:lvl5pPr marL="2591580" indent="0">
              <a:buNone/>
              <a:defRPr sz="1300"/>
            </a:lvl5pPr>
            <a:lvl6pPr marL="3239478" indent="0">
              <a:buNone/>
              <a:defRPr sz="1300"/>
            </a:lvl6pPr>
            <a:lvl7pPr marL="3887372" indent="0">
              <a:buNone/>
              <a:defRPr sz="1300"/>
            </a:lvl7pPr>
            <a:lvl8pPr marL="4535266" indent="0">
              <a:buNone/>
              <a:defRPr sz="1300"/>
            </a:lvl8pPr>
            <a:lvl9pPr marL="518316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EC152FA-CFDD-45B5-8D7A-4913BD57FCE8}" type="datetime1">
              <a:rPr kumimoji="1" lang="ja-JP" altLang="en-US" smtClean="0"/>
              <a:t>2024/12/25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178387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805295"/>
            <a:ext cx="7777163" cy="803404"/>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68665"/>
            <a:ext cx="7777163" cy="5833110"/>
          </a:xfrm>
        </p:spPr>
        <p:txBody>
          <a:bodyPr/>
          <a:lstStyle>
            <a:lvl1pPr marL="0" indent="0">
              <a:buNone/>
              <a:defRPr sz="4500"/>
            </a:lvl1pPr>
            <a:lvl2pPr marL="647897" indent="0">
              <a:buNone/>
              <a:defRPr sz="4000"/>
            </a:lvl2pPr>
            <a:lvl3pPr marL="1295791" indent="0">
              <a:buNone/>
              <a:defRPr sz="3400"/>
            </a:lvl3pPr>
            <a:lvl4pPr marL="1943686" indent="0">
              <a:buNone/>
              <a:defRPr sz="2800"/>
            </a:lvl4pPr>
            <a:lvl5pPr marL="2591580" indent="0">
              <a:buNone/>
              <a:defRPr sz="2800"/>
            </a:lvl5pPr>
            <a:lvl6pPr marL="3239478" indent="0">
              <a:buNone/>
              <a:defRPr sz="2800"/>
            </a:lvl6pPr>
            <a:lvl7pPr marL="3887372" indent="0">
              <a:buNone/>
              <a:defRPr sz="2800"/>
            </a:lvl7pPr>
            <a:lvl8pPr marL="4535266" indent="0">
              <a:buNone/>
              <a:defRPr sz="2800"/>
            </a:lvl8pPr>
            <a:lvl9pPr marL="5183164" indent="0">
              <a:buNone/>
              <a:defRPr sz="2800"/>
            </a:lvl9pPr>
          </a:lstStyle>
          <a:p>
            <a:endParaRPr kumimoji="1" lang="ja-JP" altLang="en-US"/>
          </a:p>
        </p:txBody>
      </p:sp>
      <p:sp>
        <p:nvSpPr>
          <p:cNvPr id="4" name="テキスト プレースホルダー 3"/>
          <p:cNvSpPr>
            <a:spLocks noGrp="1"/>
          </p:cNvSpPr>
          <p:nvPr>
            <p:ph type="body" sz="half" idx="2"/>
          </p:nvPr>
        </p:nvSpPr>
        <p:spPr>
          <a:xfrm>
            <a:off x="2540630" y="7608699"/>
            <a:ext cx="7777163" cy="1140966"/>
          </a:xfrm>
        </p:spPr>
        <p:txBody>
          <a:bodyPr/>
          <a:lstStyle>
            <a:lvl1pPr marL="0" indent="0">
              <a:buNone/>
              <a:defRPr sz="2000"/>
            </a:lvl1pPr>
            <a:lvl2pPr marL="647897" indent="0">
              <a:buNone/>
              <a:defRPr sz="1700"/>
            </a:lvl2pPr>
            <a:lvl3pPr marL="1295791" indent="0">
              <a:buNone/>
              <a:defRPr sz="1400"/>
            </a:lvl3pPr>
            <a:lvl4pPr marL="1943686" indent="0">
              <a:buNone/>
              <a:defRPr sz="1300"/>
            </a:lvl4pPr>
            <a:lvl5pPr marL="2591580" indent="0">
              <a:buNone/>
              <a:defRPr sz="1300"/>
            </a:lvl5pPr>
            <a:lvl6pPr marL="3239478" indent="0">
              <a:buNone/>
              <a:defRPr sz="1300"/>
            </a:lvl6pPr>
            <a:lvl7pPr marL="3887372" indent="0">
              <a:buNone/>
              <a:defRPr sz="1300"/>
            </a:lvl7pPr>
            <a:lvl8pPr marL="4535266" indent="0">
              <a:buNone/>
              <a:defRPr sz="1300"/>
            </a:lvl8pPr>
            <a:lvl9pPr marL="518316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864AF8-EC1B-4FD8-9B8D-D85AC923676F}" type="datetime1">
              <a:rPr kumimoji="1" lang="ja-JP" altLang="en-US" smtClean="0"/>
              <a:t>2024/12/25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158450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9325"/>
            <a:ext cx="11665744" cy="1620308"/>
          </a:xfrm>
          <a:prstGeom prst="rect">
            <a:avLst/>
          </a:prstGeom>
        </p:spPr>
        <p:txBody>
          <a:bodyPr vert="horz" lIns="129578" tIns="64788" rIns="129578" bIns="64788"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48097" y="2268432"/>
            <a:ext cx="11665744" cy="6415972"/>
          </a:xfrm>
          <a:prstGeom prst="rect">
            <a:avLst/>
          </a:prstGeom>
        </p:spPr>
        <p:txBody>
          <a:bodyPr vert="horz" lIns="129578" tIns="64788" rIns="129578" bIns="64788"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48097" y="9010717"/>
            <a:ext cx="3024452" cy="517598"/>
          </a:xfrm>
          <a:prstGeom prst="rect">
            <a:avLst/>
          </a:prstGeom>
        </p:spPr>
        <p:txBody>
          <a:bodyPr vert="horz" lIns="129578" tIns="64788" rIns="129578" bIns="64788" rtlCol="0" anchor="ctr"/>
          <a:lstStyle>
            <a:lvl1pPr algn="l">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5041EF93-8BFC-4AA8-BF18-C19708B6B377}" type="datetime1">
              <a:rPr lang="ja-JP" altLang="en-US" smtClean="0"/>
              <a:t>2024/12/25</a:t>
            </a:fld>
            <a:endParaRPr lang="ja-JP" altLang="en-US"/>
          </a:p>
        </p:txBody>
      </p:sp>
      <p:sp>
        <p:nvSpPr>
          <p:cNvPr id="5" name="フッター プレースホルダー 4"/>
          <p:cNvSpPr>
            <a:spLocks noGrp="1"/>
          </p:cNvSpPr>
          <p:nvPr>
            <p:ph type="ftr" sz="quarter" idx="3"/>
          </p:nvPr>
        </p:nvSpPr>
        <p:spPr>
          <a:xfrm>
            <a:off x="4428662" y="9010717"/>
            <a:ext cx="4104614" cy="517598"/>
          </a:xfrm>
          <a:prstGeom prst="rect">
            <a:avLst/>
          </a:prstGeom>
        </p:spPr>
        <p:txBody>
          <a:bodyPr vert="horz" lIns="129578" tIns="64788" rIns="129578" bIns="64788" rtlCol="0" anchor="ctr"/>
          <a:lstStyle>
            <a:lvl1pPr algn="ct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9289389" y="9010717"/>
            <a:ext cx="3024452" cy="517598"/>
          </a:xfrm>
          <a:prstGeom prst="rect">
            <a:avLst/>
          </a:prstGeom>
        </p:spPr>
        <p:txBody>
          <a:bodyPr vert="horz" lIns="129578" tIns="64788" rIns="129578" bIns="64788" rtlCol="0" anchor="ctr"/>
          <a:lstStyle>
            <a:lvl1pPr algn="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31A8A2BA-48A9-43F4-852E-BCA3C59F90C5}" type="slidenum">
              <a:rPr lang="ja-JP" altLang="en-US" smtClean="0"/>
              <a:pPr/>
              <a:t>‹#›</a:t>
            </a:fld>
            <a:endParaRPr lang="ja-JP" altLang="en-US"/>
          </a:p>
        </p:txBody>
      </p:sp>
    </p:spTree>
    <p:extLst>
      <p:ext uri="{BB962C8B-B14F-4D97-AF65-F5344CB8AC3E}">
        <p14:creationId xmlns:p14="http://schemas.microsoft.com/office/powerpoint/2010/main" val="27580177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1295791" rtl="0" eaLnBrk="1" latinLnBrk="0" hangingPunct="1">
        <a:spcBef>
          <a:spcPct val="0"/>
        </a:spcBef>
        <a:buNone/>
        <a:defRPr kumimoji="1" sz="62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485920" indent="-485920" algn="l" defTabSz="1295791" rtl="0" eaLnBrk="1" latinLnBrk="0" hangingPunct="1">
        <a:spcBef>
          <a:spcPct val="20000"/>
        </a:spcBef>
        <a:buFont typeface="Arial" panose="020B0604020202020204" pitchFamily="34" charset="0"/>
        <a:buChar char="•"/>
        <a:defRPr kumimoji="1" sz="45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1052830" indent="-404934" algn="l" defTabSz="1295791" rtl="0" eaLnBrk="1" latinLnBrk="0" hangingPunct="1">
        <a:spcBef>
          <a:spcPct val="20000"/>
        </a:spcBef>
        <a:buFont typeface="Arial" panose="020B0604020202020204" pitchFamily="34" charset="0"/>
        <a:buChar char="–"/>
        <a:defRPr kumimoji="1" sz="40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619739" indent="-323948" algn="l" defTabSz="1295791" rtl="0" eaLnBrk="1" latinLnBrk="0" hangingPunct="1">
        <a:spcBef>
          <a:spcPct val="20000"/>
        </a:spcBef>
        <a:buFont typeface="Arial" panose="020B0604020202020204" pitchFamily="34" charset="0"/>
        <a:buChar char="•"/>
        <a:defRPr kumimoji="1" sz="3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2267634"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915531"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3563425"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211320"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59216"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507111"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95791" rtl="0" eaLnBrk="1" latinLnBrk="0" hangingPunct="1">
        <a:defRPr kumimoji="1" sz="2600" kern="1200">
          <a:solidFill>
            <a:schemeClr val="tx1"/>
          </a:solidFill>
          <a:latin typeface="+mn-lt"/>
          <a:ea typeface="+mn-ea"/>
          <a:cs typeface="+mn-cs"/>
        </a:defRPr>
      </a:lvl1pPr>
      <a:lvl2pPr marL="647897" algn="l" defTabSz="1295791" rtl="0" eaLnBrk="1" latinLnBrk="0" hangingPunct="1">
        <a:defRPr kumimoji="1" sz="2600" kern="1200">
          <a:solidFill>
            <a:schemeClr val="tx1"/>
          </a:solidFill>
          <a:latin typeface="+mn-lt"/>
          <a:ea typeface="+mn-ea"/>
          <a:cs typeface="+mn-cs"/>
        </a:defRPr>
      </a:lvl2pPr>
      <a:lvl3pPr marL="1295791" algn="l" defTabSz="1295791" rtl="0" eaLnBrk="1" latinLnBrk="0" hangingPunct="1">
        <a:defRPr kumimoji="1" sz="2600" kern="1200">
          <a:solidFill>
            <a:schemeClr val="tx1"/>
          </a:solidFill>
          <a:latin typeface="+mn-lt"/>
          <a:ea typeface="+mn-ea"/>
          <a:cs typeface="+mn-cs"/>
        </a:defRPr>
      </a:lvl3pPr>
      <a:lvl4pPr marL="1943686" algn="l" defTabSz="1295791" rtl="0" eaLnBrk="1" latinLnBrk="0" hangingPunct="1">
        <a:defRPr kumimoji="1" sz="2600" kern="1200">
          <a:solidFill>
            <a:schemeClr val="tx1"/>
          </a:solidFill>
          <a:latin typeface="+mn-lt"/>
          <a:ea typeface="+mn-ea"/>
          <a:cs typeface="+mn-cs"/>
        </a:defRPr>
      </a:lvl4pPr>
      <a:lvl5pPr marL="2591580" algn="l" defTabSz="1295791" rtl="0" eaLnBrk="1" latinLnBrk="0" hangingPunct="1">
        <a:defRPr kumimoji="1" sz="2600" kern="1200">
          <a:solidFill>
            <a:schemeClr val="tx1"/>
          </a:solidFill>
          <a:latin typeface="+mn-lt"/>
          <a:ea typeface="+mn-ea"/>
          <a:cs typeface="+mn-cs"/>
        </a:defRPr>
      </a:lvl5pPr>
      <a:lvl6pPr marL="3239478" algn="l" defTabSz="1295791" rtl="0" eaLnBrk="1" latinLnBrk="0" hangingPunct="1">
        <a:defRPr kumimoji="1" sz="2600" kern="1200">
          <a:solidFill>
            <a:schemeClr val="tx1"/>
          </a:solidFill>
          <a:latin typeface="+mn-lt"/>
          <a:ea typeface="+mn-ea"/>
          <a:cs typeface="+mn-cs"/>
        </a:defRPr>
      </a:lvl6pPr>
      <a:lvl7pPr marL="3887372" algn="l" defTabSz="1295791" rtl="0" eaLnBrk="1" latinLnBrk="0" hangingPunct="1">
        <a:defRPr kumimoji="1" sz="2600" kern="1200">
          <a:solidFill>
            <a:schemeClr val="tx1"/>
          </a:solidFill>
          <a:latin typeface="+mn-lt"/>
          <a:ea typeface="+mn-ea"/>
          <a:cs typeface="+mn-cs"/>
        </a:defRPr>
      </a:lvl7pPr>
      <a:lvl8pPr marL="4535266" algn="l" defTabSz="1295791" rtl="0" eaLnBrk="1" latinLnBrk="0" hangingPunct="1">
        <a:defRPr kumimoji="1" sz="2600" kern="1200">
          <a:solidFill>
            <a:schemeClr val="tx1"/>
          </a:solidFill>
          <a:latin typeface="+mn-lt"/>
          <a:ea typeface="+mn-ea"/>
          <a:cs typeface="+mn-cs"/>
        </a:defRPr>
      </a:lvl8pPr>
      <a:lvl9pPr marL="5183164" algn="l" defTabSz="1295791" rtl="0" eaLnBrk="1" latinLnBrk="0" hangingPunct="1">
        <a:defRPr kumimoji="1"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9325"/>
            <a:ext cx="11665744" cy="1620308"/>
          </a:xfrm>
          <a:prstGeom prst="rect">
            <a:avLst/>
          </a:prstGeom>
        </p:spPr>
        <p:txBody>
          <a:bodyPr vert="horz" lIns="129578" tIns="64788" rIns="129578" bIns="6478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268432"/>
            <a:ext cx="11665744" cy="6415972"/>
          </a:xfrm>
          <a:prstGeom prst="rect">
            <a:avLst/>
          </a:prstGeom>
        </p:spPr>
        <p:txBody>
          <a:bodyPr vert="horz" lIns="129578" tIns="64788" rIns="129578" bIns="6478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8097" y="9010717"/>
            <a:ext cx="3024452" cy="517598"/>
          </a:xfrm>
          <a:prstGeom prst="rect">
            <a:avLst/>
          </a:prstGeom>
        </p:spPr>
        <p:txBody>
          <a:bodyPr vert="horz" lIns="129578" tIns="64788" rIns="129578" bIns="64788" rtlCol="0" anchor="ctr"/>
          <a:lstStyle>
            <a:lvl1pPr algn="l">
              <a:defRPr sz="1700">
                <a:solidFill>
                  <a:schemeClr val="tx1">
                    <a:tint val="75000"/>
                  </a:schemeClr>
                </a:solidFill>
              </a:defRPr>
            </a:lvl1pPr>
          </a:lstStyle>
          <a:p>
            <a:fld id="{02691B78-727B-45CC-8B83-BF20DBAA6749}" type="datetime1">
              <a:rPr lang="ja-JP" altLang="en-US" smtClean="0">
                <a:solidFill>
                  <a:prstClr val="black">
                    <a:tint val="75000"/>
                  </a:prstClr>
                </a:solidFill>
              </a:rPr>
              <a:t>2024/12/25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428662" y="9010717"/>
            <a:ext cx="4104614" cy="517598"/>
          </a:xfrm>
          <a:prstGeom prst="rect">
            <a:avLst/>
          </a:prstGeom>
        </p:spPr>
        <p:txBody>
          <a:bodyPr vert="horz" lIns="129578" tIns="64788" rIns="129578" bIns="64788" rtlCol="0" anchor="ctr"/>
          <a:lstStyle>
            <a:lvl1pPr algn="ctr">
              <a:defRPr sz="17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9289389" y="9010717"/>
            <a:ext cx="3024452" cy="517598"/>
          </a:xfrm>
          <a:prstGeom prst="rect">
            <a:avLst/>
          </a:prstGeom>
        </p:spPr>
        <p:txBody>
          <a:bodyPr vert="horz" lIns="129578" tIns="64788" rIns="129578" bIns="64788" rtlCol="0" anchor="ctr"/>
          <a:lstStyle>
            <a:lvl1pPr algn="r">
              <a:defRPr sz="1700">
                <a:solidFill>
                  <a:schemeClr val="tx1"/>
                </a:solidFill>
              </a:defRPr>
            </a:lvl1pPr>
          </a:lstStyle>
          <a:p>
            <a:fld id="{803A949C-946A-4C83-971F-CB3DE130D732}" type="slidenum">
              <a:rPr lang="ja-JP" altLang="en-US" smtClean="0"/>
              <a:pPr/>
              <a:t>‹#›</a:t>
            </a:fld>
            <a:endParaRPr lang="ja-JP" altLang="en-US"/>
          </a:p>
        </p:txBody>
      </p:sp>
    </p:spTree>
    <p:extLst>
      <p:ext uri="{BB962C8B-B14F-4D97-AF65-F5344CB8AC3E}">
        <p14:creationId xmlns:p14="http://schemas.microsoft.com/office/powerpoint/2010/main" val="19392062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1295791" rtl="0" eaLnBrk="1" latinLnBrk="0" hangingPunct="1">
        <a:spcBef>
          <a:spcPct val="0"/>
        </a:spcBef>
        <a:buNone/>
        <a:defRPr kumimoji="1" sz="6200" kern="1200">
          <a:solidFill>
            <a:schemeClr val="tx1"/>
          </a:solidFill>
          <a:latin typeface="+mj-lt"/>
          <a:ea typeface="+mj-ea"/>
          <a:cs typeface="+mj-cs"/>
        </a:defRPr>
      </a:lvl1pPr>
    </p:titleStyle>
    <p:bodyStyle>
      <a:lvl1pPr marL="485920" indent="-485920" algn="l" defTabSz="1295791"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52830" indent="-404934" algn="l" defTabSz="1295791" rtl="0" eaLnBrk="1" latinLnBrk="0" hangingPunct="1">
        <a:spcBef>
          <a:spcPct val="20000"/>
        </a:spcBef>
        <a:buFont typeface="Arial" panose="020B0604020202020204" pitchFamily="34" charset="0"/>
        <a:buChar char="–"/>
        <a:defRPr kumimoji="1" sz="4000" kern="1200">
          <a:solidFill>
            <a:schemeClr val="tx1"/>
          </a:solidFill>
          <a:latin typeface="+mn-lt"/>
          <a:ea typeface="+mn-ea"/>
          <a:cs typeface="+mn-cs"/>
        </a:defRPr>
      </a:lvl2pPr>
      <a:lvl3pPr marL="1619739" indent="-323948" algn="l" defTabSz="1295791"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67634"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915531"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63425"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211320"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59216"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507111"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95791" rtl="0" eaLnBrk="1" latinLnBrk="0" hangingPunct="1">
        <a:defRPr kumimoji="1" sz="2600" kern="1200">
          <a:solidFill>
            <a:schemeClr val="tx1"/>
          </a:solidFill>
          <a:latin typeface="+mn-lt"/>
          <a:ea typeface="+mn-ea"/>
          <a:cs typeface="+mn-cs"/>
        </a:defRPr>
      </a:lvl1pPr>
      <a:lvl2pPr marL="647897" algn="l" defTabSz="1295791" rtl="0" eaLnBrk="1" latinLnBrk="0" hangingPunct="1">
        <a:defRPr kumimoji="1" sz="2600" kern="1200">
          <a:solidFill>
            <a:schemeClr val="tx1"/>
          </a:solidFill>
          <a:latin typeface="+mn-lt"/>
          <a:ea typeface="+mn-ea"/>
          <a:cs typeface="+mn-cs"/>
        </a:defRPr>
      </a:lvl2pPr>
      <a:lvl3pPr marL="1295791" algn="l" defTabSz="1295791" rtl="0" eaLnBrk="1" latinLnBrk="0" hangingPunct="1">
        <a:defRPr kumimoji="1" sz="2600" kern="1200">
          <a:solidFill>
            <a:schemeClr val="tx1"/>
          </a:solidFill>
          <a:latin typeface="+mn-lt"/>
          <a:ea typeface="+mn-ea"/>
          <a:cs typeface="+mn-cs"/>
        </a:defRPr>
      </a:lvl3pPr>
      <a:lvl4pPr marL="1943686" algn="l" defTabSz="1295791" rtl="0" eaLnBrk="1" latinLnBrk="0" hangingPunct="1">
        <a:defRPr kumimoji="1" sz="2600" kern="1200">
          <a:solidFill>
            <a:schemeClr val="tx1"/>
          </a:solidFill>
          <a:latin typeface="+mn-lt"/>
          <a:ea typeface="+mn-ea"/>
          <a:cs typeface="+mn-cs"/>
        </a:defRPr>
      </a:lvl4pPr>
      <a:lvl5pPr marL="2591580" algn="l" defTabSz="1295791" rtl="0" eaLnBrk="1" latinLnBrk="0" hangingPunct="1">
        <a:defRPr kumimoji="1" sz="2600" kern="1200">
          <a:solidFill>
            <a:schemeClr val="tx1"/>
          </a:solidFill>
          <a:latin typeface="+mn-lt"/>
          <a:ea typeface="+mn-ea"/>
          <a:cs typeface="+mn-cs"/>
        </a:defRPr>
      </a:lvl5pPr>
      <a:lvl6pPr marL="3239478" algn="l" defTabSz="1295791" rtl="0" eaLnBrk="1" latinLnBrk="0" hangingPunct="1">
        <a:defRPr kumimoji="1" sz="2600" kern="1200">
          <a:solidFill>
            <a:schemeClr val="tx1"/>
          </a:solidFill>
          <a:latin typeface="+mn-lt"/>
          <a:ea typeface="+mn-ea"/>
          <a:cs typeface="+mn-cs"/>
        </a:defRPr>
      </a:lvl6pPr>
      <a:lvl7pPr marL="3887372" algn="l" defTabSz="1295791" rtl="0" eaLnBrk="1" latinLnBrk="0" hangingPunct="1">
        <a:defRPr kumimoji="1" sz="2600" kern="1200">
          <a:solidFill>
            <a:schemeClr val="tx1"/>
          </a:solidFill>
          <a:latin typeface="+mn-lt"/>
          <a:ea typeface="+mn-ea"/>
          <a:cs typeface="+mn-cs"/>
        </a:defRPr>
      </a:lvl7pPr>
      <a:lvl8pPr marL="4535266" algn="l" defTabSz="1295791" rtl="0" eaLnBrk="1" latinLnBrk="0" hangingPunct="1">
        <a:defRPr kumimoji="1" sz="2600" kern="1200">
          <a:solidFill>
            <a:schemeClr val="tx1"/>
          </a:solidFill>
          <a:latin typeface="+mn-lt"/>
          <a:ea typeface="+mn-ea"/>
          <a:cs typeface="+mn-cs"/>
        </a:defRPr>
      </a:lvl8pPr>
      <a:lvl9pPr marL="5183164" algn="l" defTabSz="1295791" rtl="0" eaLnBrk="1" latinLnBrk="0" hangingPunct="1">
        <a:defRPr kumimoji="1"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9325"/>
            <a:ext cx="11665744" cy="1620308"/>
          </a:xfrm>
          <a:prstGeom prst="rect">
            <a:avLst/>
          </a:prstGeom>
        </p:spPr>
        <p:txBody>
          <a:bodyPr vert="horz" lIns="129591" tIns="64795" rIns="129591" bIns="64795"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48097" y="2268432"/>
            <a:ext cx="11665744" cy="6415972"/>
          </a:xfrm>
          <a:prstGeom prst="rect">
            <a:avLst/>
          </a:prstGeom>
        </p:spPr>
        <p:txBody>
          <a:bodyPr vert="horz" lIns="129591" tIns="64795" rIns="129591" bIns="64795"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48097" y="9010717"/>
            <a:ext cx="3024452" cy="517598"/>
          </a:xfrm>
          <a:prstGeom prst="rect">
            <a:avLst/>
          </a:prstGeom>
        </p:spPr>
        <p:txBody>
          <a:bodyPr vert="horz" lIns="129591" tIns="64795" rIns="129591" bIns="64795" rtlCol="0" anchor="ctr"/>
          <a:lstStyle>
            <a:lvl1pPr algn="l">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pPr defTabSz="1295915"/>
            <a:fld id="{45C41A12-C9F3-4888-A3B0-668E2B2BCAE2}" type="datetimeFigureOut">
              <a:rPr lang="ja-JP" altLang="en-US" smtClean="0">
                <a:solidFill>
                  <a:prstClr val="black">
                    <a:tint val="75000"/>
                  </a:prstClr>
                </a:solidFill>
              </a:rPr>
              <a:pPr defTabSz="1295915"/>
              <a:t>2024/12/25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428662" y="9010717"/>
            <a:ext cx="4104614" cy="517598"/>
          </a:xfrm>
          <a:prstGeom prst="rect">
            <a:avLst/>
          </a:prstGeom>
        </p:spPr>
        <p:txBody>
          <a:bodyPr vert="horz" lIns="129591" tIns="64795" rIns="129591" bIns="64795" rtlCol="0" anchor="ctr"/>
          <a:lstStyle>
            <a:lvl1pPr algn="ct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pPr defTabSz="1295915"/>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9289389" y="9010717"/>
            <a:ext cx="3024452" cy="517598"/>
          </a:xfrm>
          <a:prstGeom prst="rect">
            <a:avLst/>
          </a:prstGeom>
        </p:spPr>
        <p:txBody>
          <a:bodyPr vert="horz" lIns="129591" tIns="64795" rIns="129591" bIns="64795" rtlCol="0" anchor="ctr"/>
          <a:lstStyle>
            <a:lvl1pPr algn="r">
              <a:defRPr sz="1700">
                <a:solidFill>
                  <a:schemeClr val="tx1"/>
                </a:solidFill>
                <a:latin typeface="HG丸ｺﾞｼｯｸM-PRO" panose="020F0600000000000000" pitchFamily="50" charset="-128"/>
                <a:ea typeface="HG丸ｺﾞｼｯｸM-PRO" panose="020F0600000000000000" pitchFamily="50" charset="-128"/>
              </a:defRPr>
            </a:lvl1pPr>
          </a:lstStyle>
          <a:p>
            <a:pPr defTabSz="1295915"/>
            <a:fld id="{31A8A2BA-48A9-43F4-852E-BCA3C59F90C5}" type="slidenum">
              <a:rPr lang="ja-JP" altLang="en-US" smtClean="0"/>
              <a:pPr defTabSz="1295915"/>
              <a:t>‹#›</a:t>
            </a:fld>
            <a:endParaRPr lang="ja-JP" altLang="en-US"/>
          </a:p>
        </p:txBody>
      </p:sp>
    </p:spTree>
    <p:extLst>
      <p:ext uri="{BB962C8B-B14F-4D97-AF65-F5344CB8AC3E}">
        <p14:creationId xmlns:p14="http://schemas.microsoft.com/office/powerpoint/2010/main" val="35870695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295915" rtl="0" eaLnBrk="1" latinLnBrk="0" hangingPunct="1">
        <a:spcBef>
          <a:spcPct val="0"/>
        </a:spcBef>
        <a:buNone/>
        <a:defRPr kumimoji="1" sz="62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485967" indent="-485967" algn="l" defTabSz="1295915" rtl="0" eaLnBrk="1" latinLnBrk="0" hangingPunct="1">
        <a:spcBef>
          <a:spcPct val="20000"/>
        </a:spcBef>
        <a:buFont typeface="Arial" panose="020B0604020202020204" pitchFamily="34" charset="0"/>
        <a:buChar char="•"/>
        <a:defRPr kumimoji="1" sz="45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1052930" indent="-404973" algn="l" defTabSz="1295915" rtl="0" eaLnBrk="1" latinLnBrk="0" hangingPunct="1">
        <a:spcBef>
          <a:spcPct val="20000"/>
        </a:spcBef>
        <a:buFont typeface="Arial" panose="020B0604020202020204" pitchFamily="34" charset="0"/>
        <a:buChar char="–"/>
        <a:defRPr kumimoji="1" sz="40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619893" indent="-323980" algn="l" defTabSz="1295915" rtl="0" eaLnBrk="1" latinLnBrk="0" hangingPunct="1">
        <a:spcBef>
          <a:spcPct val="20000"/>
        </a:spcBef>
        <a:buFont typeface="Arial" panose="020B0604020202020204" pitchFamily="34" charset="0"/>
        <a:buChar char="•"/>
        <a:defRPr kumimoji="1" sz="3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2267851" indent="-323980" algn="l" defTabSz="1295915"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915809" indent="-323980" algn="l" defTabSz="1295915"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3563765" indent="-323980" algn="l" defTabSz="129591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211723" indent="-323980" algn="l" defTabSz="129591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59680" indent="-323980" algn="l" defTabSz="129591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507637" indent="-323980" algn="l" defTabSz="129591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95915" rtl="0" eaLnBrk="1" latinLnBrk="0" hangingPunct="1">
        <a:defRPr kumimoji="1" sz="2600" kern="1200">
          <a:solidFill>
            <a:schemeClr val="tx1"/>
          </a:solidFill>
          <a:latin typeface="+mn-lt"/>
          <a:ea typeface="+mn-ea"/>
          <a:cs typeface="+mn-cs"/>
        </a:defRPr>
      </a:lvl1pPr>
      <a:lvl2pPr marL="647958" algn="l" defTabSz="1295915" rtl="0" eaLnBrk="1" latinLnBrk="0" hangingPunct="1">
        <a:defRPr kumimoji="1" sz="2600" kern="1200">
          <a:solidFill>
            <a:schemeClr val="tx1"/>
          </a:solidFill>
          <a:latin typeface="+mn-lt"/>
          <a:ea typeface="+mn-ea"/>
          <a:cs typeface="+mn-cs"/>
        </a:defRPr>
      </a:lvl2pPr>
      <a:lvl3pPr marL="1295915" algn="l" defTabSz="1295915" rtl="0" eaLnBrk="1" latinLnBrk="0" hangingPunct="1">
        <a:defRPr kumimoji="1" sz="2600" kern="1200">
          <a:solidFill>
            <a:schemeClr val="tx1"/>
          </a:solidFill>
          <a:latin typeface="+mn-lt"/>
          <a:ea typeface="+mn-ea"/>
          <a:cs typeface="+mn-cs"/>
        </a:defRPr>
      </a:lvl3pPr>
      <a:lvl4pPr marL="1943872" algn="l" defTabSz="1295915" rtl="0" eaLnBrk="1" latinLnBrk="0" hangingPunct="1">
        <a:defRPr kumimoji="1" sz="2600" kern="1200">
          <a:solidFill>
            <a:schemeClr val="tx1"/>
          </a:solidFill>
          <a:latin typeface="+mn-lt"/>
          <a:ea typeface="+mn-ea"/>
          <a:cs typeface="+mn-cs"/>
        </a:defRPr>
      </a:lvl4pPr>
      <a:lvl5pPr marL="2591828" algn="l" defTabSz="1295915" rtl="0" eaLnBrk="1" latinLnBrk="0" hangingPunct="1">
        <a:defRPr kumimoji="1" sz="2600" kern="1200">
          <a:solidFill>
            <a:schemeClr val="tx1"/>
          </a:solidFill>
          <a:latin typeface="+mn-lt"/>
          <a:ea typeface="+mn-ea"/>
          <a:cs typeface="+mn-cs"/>
        </a:defRPr>
      </a:lvl5pPr>
      <a:lvl6pPr marL="3239787" algn="l" defTabSz="1295915" rtl="0" eaLnBrk="1" latinLnBrk="0" hangingPunct="1">
        <a:defRPr kumimoji="1" sz="2600" kern="1200">
          <a:solidFill>
            <a:schemeClr val="tx1"/>
          </a:solidFill>
          <a:latin typeface="+mn-lt"/>
          <a:ea typeface="+mn-ea"/>
          <a:cs typeface="+mn-cs"/>
        </a:defRPr>
      </a:lvl6pPr>
      <a:lvl7pPr marL="3887743" algn="l" defTabSz="1295915" rtl="0" eaLnBrk="1" latinLnBrk="0" hangingPunct="1">
        <a:defRPr kumimoji="1" sz="2600" kern="1200">
          <a:solidFill>
            <a:schemeClr val="tx1"/>
          </a:solidFill>
          <a:latin typeface="+mn-lt"/>
          <a:ea typeface="+mn-ea"/>
          <a:cs typeface="+mn-cs"/>
        </a:defRPr>
      </a:lvl7pPr>
      <a:lvl8pPr marL="4535699" algn="l" defTabSz="1295915" rtl="0" eaLnBrk="1" latinLnBrk="0" hangingPunct="1">
        <a:defRPr kumimoji="1" sz="2600" kern="1200">
          <a:solidFill>
            <a:schemeClr val="tx1"/>
          </a:solidFill>
          <a:latin typeface="+mn-lt"/>
          <a:ea typeface="+mn-ea"/>
          <a:cs typeface="+mn-cs"/>
        </a:defRPr>
      </a:lvl8pPr>
      <a:lvl9pPr marL="5183659" algn="l" defTabSz="1295915" rtl="0" eaLnBrk="1" latinLnBrk="0" hangingPunct="1">
        <a:defRPr kumimoji="1"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9325"/>
            <a:ext cx="11665744" cy="1620308"/>
          </a:xfrm>
          <a:prstGeom prst="rect">
            <a:avLst/>
          </a:prstGeom>
        </p:spPr>
        <p:txBody>
          <a:bodyPr vert="horz" lIns="129616" tIns="64808" rIns="129616" bIns="64808"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48097" y="2268432"/>
            <a:ext cx="11665744" cy="6415972"/>
          </a:xfrm>
          <a:prstGeom prst="rect">
            <a:avLst/>
          </a:prstGeom>
        </p:spPr>
        <p:txBody>
          <a:bodyPr vert="horz" lIns="129616" tIns="64808" rIns="129616" bIns="64808"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48097" y="9010716"/>
            <a:ext cx="3024452" cy="517598"/>
          </a:xfrm>
          <a:prstGeom prst="rect">
            <a:avLst/>
          </a:prstGeom>
        </p:spPr>
        <p:txBody>
          <a:bodyPr vert="horz" lIns="129616" tIns="64808" rIns="129616" bIns="64808" rtlCol="0" anchor="ctr"/>
          <a:lstStyle>
            <a:lvl1pPr algn="l">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pPr defTabSz="1296162"/>
            <a:fld id="{45C41A12-C9F3-4888-A3B0-668E2B2BCAE2}" type="datetimeFigureOut">
              <a:rPr lang="ja-JP" altLang="en-US" smtClean="0">
                <a:solidFill>
                  <a:prstClr val="black">
                    <a:tint val="75000"/>
                  </a:prstClr>
                </a:solidFill>
              </a:rPr>
              <a:pPr defTabSz="1296162"/>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4428662" y="9010716"/>
            <a:ext cx="4104614" cy="517598"/>
          </a:xfrm>
          <a:prstGeom prst="rect">
            <a:avLst/>
          </a:prstGeom>
        </p:spPr>
        <p:txBody>
          <a:bodyPr vert="horz" lIns="129616" tIns="64808" rIns="129616" bIns="64808" rtlCol="0" anchor="ctr"/>
          <a:lstStyle>
            <a:lvl1pPr algn="ct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pPr defTabSz="1296162"/>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9289389" y="9010716"/>
            <a:ext cx="3024452" cy="517598"/>
          </a:xfrm>
          <a:prstGeom prst="rect">
            <a:avLst/>
          </a:prstGeom>
        </p:spPr>
        <p:txBody>
          <a:bodyPr vert="horz" lIns="129616" tIns="64808" rIns="129616" bIns="64808" rtlCol="0" anchor="ctr"/>
          <a:lstStyle>
            <a:lvl1pPr algn="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pPr defTabSz="1296162"/>
            <a:fld id="{31A8A2BA-48A9-43F4-852E-BCA3C59F90C5}" type="slidenum">
              <a:rPr lang="ja-JP" altLang="en-US" smtClean="0">
                <a:solidFill>
                  <a:prstClr val="black">
                    <a:tint val="75000"/>
                  </a:prstClr>
                </a:solidFill>
              </a:rPr>
              <a:pPr defTabSz="1296162"/>
              <a:t>‹#›</a:t>
            </a:fld>
            <a:endParaRPr lang="ja-JP" altLang="en-US" dirty="0">
              <a:solidFill>
                <a:prstClr val="black">
                  <a:tint val="75000"/>
                </a:prstClr>
              </a:solidFill>
            </a:endParaRPr>
          </a:p>
        </p:txBody>
      </p:sp>
    </p:spTree>
    <p:extLst>
      <p:ext uri="{BB962C8B-B14F-4D97-AF65-F5344CB8AC3E}">
        <p14:creationId xmlns:p14="http://schemas.microsoft.com/office/powerpoint/2010/main" val="27814458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296162" rtl="0" eaLnBrk="1" latinLnBrk="0" hangingPunct="1">
        <a:spcBef>
          <a:spcPct val="0"/>
        </a:spcBef>
        <a:buNone/>
        <a:defRPr kumimoji="1" sz="62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486061" indent="-486061" algn="l" defTabSz="1296162" rtl="0" eaLnBrk="1" latinLnBrk="0" hangingPunct="1">
        <a:spcBef>
          <a:spcPct val="20000"/>
        </a:spcBef>
        <a:buFont typeface="Arial" panose="020B0604020202020204" pitchFamily="34" charset="0"/>
        <a:buChar char="•"/>
        <a:defRPr kumimoji="1" sz="45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1053132" indent="-405051" algn="l" defTabSz="1296162" rtl="0" eaLnBrk="1" latinLnBrk="0" hangingPunct="1">
        <a:spcBef>
          <a:spcPct val="20000"/>
        </a:spcBef>
        <a:buFont typeface="Arial" panose="020B0604020202020204" pitchFamily="34" charset="0"/>
        <a:buChar char="–"/>
        <a:defRPr kumimoji="1" sz="40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620203" indent="-324041" algn="l" defTabSz="1296162" rtl="0" eaLnBrk="1" latinLnBrk="0" hangingPunct="1">
        <a:spcBef>
          <a:spcPct val="20000"/>
        </a:spcBef>
        <a:buFont typeface="Arial" panose="020B0604020202020204" pitchFamily="34" charset="0"/>
        <a:buChar char="•"/>
        <a:defRPr kumimoji="1" sz="3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2268284" indent="-324041" algn="l" defTabSz="1296162"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916365" indent="-324041" algn="l" defTabSz="1296162"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3564446" indent="-324041" algn="l" defTabSz="12961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212527" indent="-324041" algn="l" defTabSz="12961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60608" indent="-324041" algn="l" defTabSz="12961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508689" indent="-324041" algn="l" defTabSz="12961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96162" rtl="0" eaLnBrk="1" latinLnBrk="0" hangingPunct="1">
        <a:defRPr kumimoji="1" sz="2600" kern="1200">
          <a:solidFill>
            <a:schemeClr val="tx1"/>
          </a:solidFill>
          <a:latin typeface="+mn-lt"/>
          <a:ea typeface="+mn-ea"/>
          <a:cs typeface="+mn-cs"/>
        </a:defRPr>
      </a:lvl1pPr>
      <a:lvl2pPr marL="648081" algn="l" defTabSz="1296162" rtl="0" eaLnBrk="1" latinLnBrk="0" hangingPunct="1">
        <a:defRPr kumimoji="1" sz="2600" kern="1200">
          <a:solidFill>
            <a:schemeClr val="tx1"/>
          </a:solidFill>
          <a:latin typeface="+mn-lt"/>
          <a:ea typeface="+mn-ea"/>
          <a:cs typeface="+mn-cs"/>
        </a:defRPr>
      </a:lvl2pPr>
      <a:lvl3pPr marL="1296162" algn="l" defTabSz="1296162" rtl="0" eaLnBrk="1" latinLnBrk="0" hangingPunct="1">
        <a:defRPr kumimoji="1" sz="2600" kern="1200">
          <a:solidFill>
            <a:schemeClr val="tx1"/>
          </a:solidFill>
          <a:latin typeface="+mn-lt"/>
          <a:ea typeface="+mn-ea"/>
          <a:cs typeface="+mn-cs"/>
        </a:defRPr>
      </a:lvl3pPr>
      <a:lvl4pPr marL="1944243" algn="l" defTabSz="1296162" rtl="0" eaLnBrk="1" latinLnBrk="0" hangingPunct="1">
        <a:defRPr kumimoji="1" sz="2600" kern="1200">
          <a:solidFill>
            <a:schemeClr val="tx1"/>
          </a:solidFill>
          <a:latin typeface="+mn-lt"/>
          <a:ea typeface="+mn-ea"/>
          <a:cs typeface="+mn-cs"/>
        </a:defRPr>
      </a:lvl4pPr>
      <a:lvl5pPr marL="2592324" algn="l" defTabSz="1296162" rtl="0" eaLnBrk="1" latinLnBrk="0" hangingPunct="1">
        <a:defRPr kumimoji="1" sz="2600" kern="1200">
          <a:solidFill>
            <a:schemeClr val="tx1"/>
          </a:solidFill>
          <a:latin typeface="+mn-lt"/>
          <a:ea typeface="+mn-ea"/>
          <a:cs typeface="+mn-cs"/>
        </a:defRPr>
      </a:lvl5pPr>
      <a:lvl6pPr marL="3240405" algn="l" defTabSz="1296162" rtl="0" eaLnBrk="1" latinLnBrk="0" hangingPunct="1">
        <a:defRPr kumimoji="1" sz="2600" kern="1200">
          <a:solidFill>
            <a:schemeClr val="tx1"/>
          </a:solidFill>
          <a:latin typeface="+mn-lt"/>
          <a:ea typeface="+mn-ea"/>
          <a:cs typeface="+mn-cs"/>
        </a:defRPr>
      </a:lvl6pPr>
      <a:lvl7pPr marL="3888486" algn="l" defTabSz="1296162" rtl="0" eaLnBrk="1" latinLnBrk="0" hangingPunct="1">
        <a:defRPr kumimoji="1" sz="2600" kern="1200">
          <a:solidFill>
            <a:schemeClr val="tx1"/>
          </a:solidFill>
          <a:latin typeface="+mn-lt"/>
          <a:ea typeface="+mn-ea"/>
          <a:cs typeface="+mn-cs"/>
        </a:defRPr>
      </a:lvl7pPr>
      <a:lvl8pPr marL="4536567" algn="l" defTabSz="1296162" rtl="0" eaLnBrk="1" latinLnBrk="0" hangingPunct="1">
        <a:defRPr kumimoji="1" sz="2600" kern="1200">
          <a:solidFill>
            <a:schemeClr val="tx1"/>
          </a:solidFill>
          <a:latin typeface="+mn-lt"/>
          <a:ea typeface="+mn-ea"/>
          <a:cs typeface="+mn-cs"/>
        </a:defRPr>
      </a:lvl8pPr>
      <a:lvl9pPr marL="5184648" algn="l" defTabSz="1296162"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1.bp.blogspot.com/-ivYYbPh8jV8/VPQTdFsaagI/AAAAAAAAr8s/o2vlF5Ev6Y4/s800/game_pachinko.p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1.bp.blogspot.com/-04FzY57WYb4/WOsv4vF1BXI/AAAAAAABDtg/r-EfUK27LfIO2Wp0i92Ltp4D2d60EartACLcB/s800/kega_matsubadue2_woman.p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2.bp.blogspot.com/-7m-bFYa9sb0/WIW-RAPQ_qI/AAAAAAABBT4/3nCD2XmWY34yU4Mrp658dhSjPSqxzX4WACLcB/s800/osyaberi_man.p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3.bp.blogspot.com/-Ku2gx7Tfo6A/WWXXDZMGD_I/AAAAAAABFe8/uRN6buIo1wYiVf8ipqD1e8KCPyTYb9OkACLcBGAs/s800/magnifier_animal_neko.p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タイトル 3"/>
          <p:cNvSpPr>
            <a:spLocks noGrp="1"/>
          </p:cNvSpPr>
          <p:nvPr>
            <p:ph type="ctrTitle"/>
          </p:nvPr>
        </p:nvSpPr>
        <p:spPr>
          <a:xfrm>
            <a:off x="955929" y="2921445"/>
            <a:ext cx="11017647" cy="2759552"/>
          </a:xfrm>
        </p:spPr>
        <p:txBody>
          <a:bodyPr>
            <a:normAutofit/>
          </a:bodyPr>
          <a:lstStyle/>
          <a:p>
            <a:r>
              <a:rPr kumimoji="1" lang="ja-JP" altLang="en-US" b="1" dirty="0"/>
              <a:t>依存症相談対応</a:t>
            </a:r>
            <a:br>
              <a:rPr kumimoji="1" lang="en-US" altLang="ja-JP" b="1" dirty="0"/>
            </a:br>
            <a:r>
              <a:rPr kumimoji="1" lang="ja-JP" altLang="en-US" b="1" dirty="0"/>
              <a:t>人材養成テキスト</a:t>
            </a:r>
          </a:p>
        </p:txBody>
      </p:sp>
      <p:sp>
        <p:nvSpPr>
          <p:cNvPr id="6" name="タイトル 1"/>
          <p:cNvSpPr txBox="1">
            <a:spLocks/>
          </p:cNvSpPr>
          <p:nvPr/>
        </p:nvSpPr>
        <p:spPr>
          <a:xfrm>
            <a:off x="955929" y="6094480"/>
            <a:ext cx="11017647" cy="1930867"/>
          </a:xfrm>
          <a:prstGeom prst="rect">
            <a:avLst/>
          </a:prstGeom>
        </p:spPr>
        <p:txBody>
          <a:bodyPr vert="horz" lIns="129578" tIns="64788" rIns="129578" bIns="64788" rtlCol="0" anchor="ctr">
            <a:normAutofit/>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r>
              <a:rPr lang="en-US" altLang="ja-JP" sz="5400" dirty="0">
                <a:solidFill>
                  <a:prstClr val="black"/>
                </a:solidFill>
              </a:rPr>
              <a:t>Ⅰ</a:t>
            </a:r>
            <a:r>
              <a:rPr lang="ja-JP" altLang="en-US" sz="5400" dirty="0">
                <a:solidFill>
                  <a:prstClr val="black"/>
                </a:solidFill>
              </a:rPr>
              <a:t> 基礎情報編</a:t>
            </a:r>
          </a:p>
        </p:txBody>
      </p:sp>
      <p:pic>
        <p:nvPicPr>
          <p:cNvPr id="3" name="図 2">
            <a:extLst>
              <a:ext uri="{FF2B5EF4-FFF2-40B4-BE49-F238E27FC236}">
                <a16:creationId xmlns:a16="http://schemas.microsoft.com/office/drawing/2014/main" id="{DC78C6C8-AC0D-42B6-B76E-B9277EF355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0568" y="290400"/>
            <a:ext cx="3323008" cy="2812210"/>
          </a:xfrm>
          <a:prstGeom prst="rect">
            <a:avLst/>
          </a:prstGeom>
        </p:spPr>
      </p:pic>
    </p:spTree>
    <p:custDataLst>
      <p:tags r:id="rId1"/>
    </p:custDataLst>
    <p:extLst>
      <p:ext uri="{BB962C8B-B14F-4D97-AF65-F5344CB8AC3E}">
        <p14:creationId xmlns:p14="http://schemas.microsoft.com/office/powerpoint/2010/main" val="3870706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0" y="360000"/>
            <a:ext cx="12960000" cy="1080000"/>
          </a:xfrm>
          <a:prstGeom prst="rect">
            <a:avLst/>
          </a:prstGeom>
          <a:solidFill>
            <a:srgbClr val="FFCC99"/>
          </a:solidFill>
          <a:ln>
            <a:noFill/>
          </a:ln>
        </p:spPr>
        <p:txBody>
          <a:bodyPr lIns="129578" tIns="64788" rIns="129578" bIns="64788"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1295791" rtl="0" eaLnBrk="0" fontAlgn="base" latinLnBrk="0" hangingPunct="0">
              <a:lnSpc>
                <a:spcPct val="100000"/>
              </a:lnSpc>
              <a:spcBef>
                <a:spcPct val="0"/>
              </a:spcBef>
              <a:spcAft>
                <a:spcPct val="0"/>
              </a:spcAft>
              <a:buClrTx/>
              <a:buSzTx/>
              <a:buFontTx/>
              <a:buNone/>
              <a:tabLst/>
              <a:defRPr/>
            </a:pPr>
            <a:r>
              <a:rPr kumimoji="1" lang="ja-JP" altLang="en-US" sz="5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依存症になると・・・</a:t>
            </a:r>
          </a:p>
        </p:txBody>
      </p:sp>
      <p:sp>
        <p:nvSpPr>
          <p:cNvPr id="3" name="正方形/長方形 2"/>
          <p:cNvSpPr/>
          <p:nvPr/>
        </p:nvSpPr>
        <p:spPr>
          <a:xfrm>
            <a:off x="9219340" y="4985584"/>
            <a:ext cx="2788068" cy="1238837"/>
          </a:xfrm>
          <a:prstGeom prst="rect">
            <a:avLst/>
          </a:prstGeom>
          <a:noFill/>
        </p:spPr>
        <p:txBody>
          <a:bodyPr wrap="square" lIns="129578" tIns="64788" rIns="129578" bIns="64788">
            <a:spAutoFit/>
            <a:scene3d>
              <a:camera prst="orthographicFront"/>
              <a:lightRig rig="soft" dir="t">
                <a:rot lat="0" lon="0" rev="15600000"/>
              </a:lightRig>
            </a:scene3d>
            <a:sp3d extrusionH="57150" prstMaterial="softEdge">
              <a:bevelT w="25400" h="38100"/>
            </a:sp3d>
          </a:bodyP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solidFill>
                  <a:srgbClr val="385D8A"/>
                </a:solidFill>
                <a:effectLst/>
                <a:uLnTx/>
                <a:uFillTx/>
                <a:latin typeface="Calibri"/>
                <a:ea typeface="ＭＳ Ｐゴシック" panose="020B0600070205080204" pitchFamily="50" charset="-128"/>
                <a:cs typeface="+mn-cs"/>
              </a:rPr>
              <a:t>意志が</a:t>
            </a:r>
            <a:endParaRPr kumimoji="1" lang="en-US" altLang="ja-JP" sz="3600" b="1" i="0" u="none" strike="noStrike" kern="1200" cap="none" spc="0" normalizeH="0" baseline="0" noProof="0" dirty="0">
              <a:ln/>
              <a:solidFill>
                <a:srgbClr val="385D8A"/>
              </a:solidFill>
              <a:effectLst/>
              <a:uLnTx/>
              <a:uFillTx/>
              <a:latin typeface="Calibri"/>
              <a:ea typeface="ＭＳ Ｐゴシック" panose="020B0600070205080204"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solidFill>
                  <a:srgbClr val="385D8A"/>
                </a:solidFill>
                <a:effectLst/>
                <a:uLnTx/>
                <a:uFillTx/>
                <a:latin typeface="Calibri"/>
                <a:ea typeface="ＭＳ Ｐゴシック" panose="020B0600070205080204" pitchFamily="50" charset="-128"/>
                <a:cs typeface="+mn-cs"/>
              </a:rPr>
              <a:t>弱いの？</a:t>
            </a:r>
          </a:p>
        </p:txBody>
      </p:sp>
      <p:sp>
        <p:nvSpPr>
          <p:cNvPr id="7" name="雲形吹き出し 6"/>
          <p:cNvSpPr/>
          <p:nvPr/>
        </p:nvSpPr>
        <p:spPr>
          <a:xfrm>
            <a:off x="9162693" y="4404694"/>
            <a:ext cx="3148108" cy="2509485"/>
          </a:xfrm>
          <a:prstGeom prst="cloudCallout">
            <a:avLst>
              <a:gd name="adj1" fmla="val -33191"/>
              <a:gd name="adj2" fmla="val 49182"/>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11" name="図 10"/>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6519754" y="6461830"/>
            <a:ext cx="3223026" cy="2900841"/>
          </a:xfrm>
          <a:prstGeom prst="rect">
            <a:avLst/>
          </a:prstGeom>
        </p:spPr>
      </p:pic>
      <p:sp>
        <p:nvSpPr>
          <p:cNvPr id="12" name="テキスト ボックス 11">
            <a:extLst>
              <a:ext uri="{FF2B5EF4-FFF2-40B4-BE49-F238E27FC236}">
                <a16:creationId xmlns:a16="http://schemas.microsoft.com/office/drawing/2014/main" id="{45C03B58-BDC2-4D84-9A43-AACD34609515}"/>
              </a:ext>
            </a:extLst>
          </p:cNvPr>
          <p:cNvSpPr txBox="1"/>
          <p:nvPr/>
        </p:nvSpPr>
        <p:spPr>
          <a:xfrm>
            <a:off x="426430" y="1885070"/>
            <a:ext cx="10186944" cy="6201029"/>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500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・依存行動を繰り返す</a:t>
            </a:r>
            <a:endParaRPr kumimoji="1" lang="en-US" altLang="ja-JP"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500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・より強い刺激を求める</a:t>
            </a:r>
            <a:endParaRPr kumimoji="1" lang="en-US" altLang="ja-JP"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500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・やめようとしてもやめられない</a:t>
            </a:r>
            <a:endParaRPr kumimoji="1" lang="en-US" altLang="ja-JP"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50000"/>
              </a:lnSpc>
              <a:spcBef>
                <a:spcPts val="0"/>
              </a:spcBef>
              <a:spcAft>
                <a:spcPts val="0"/>
              </a:spcAft>
              <a:buClrTx/>
              <a:buSzTx/>
              <a:buFontTx/>
              <a:buNone/>
              <a:tabLst/>
              <a:defRPr/>
            </a:pPr>
            <a:r>
              <a:rPr lang="ja-JP" altLang="en-US" sz="4500" dirty="0">
                <a:solidFill>
                  <a:prstClr val="black"/>
                </a:solidFill>
                <a:latin typeface="HG丸ｺﾞｼｯｸM-PRO" panose="020F0600000000000000" pitchFamily="50" charset="-128"/>
                <a:ea typeface="HG丸ｺﾞｼｯｸM-PRO" panose="020F0600000000000000" pitchFamily="50" charset="-128"/>
              </a:rPr>
              <a:t>・いつも頭から離れない</a:t>
            </a:r>
            <a:endParaRPr lang="en-US" altLang="ja-JP" sz="45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1295791" rtl="0" eaLnBrk="1" fontAlgn="auto" latinLnBrk="0" hangingPunct="1">
              <a:lnSpc>
                <a:spcPct val="1500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・事実を隠す</a:t>
            </a:r>
            <a:endParaRPr kumimoji="1" lang="en-US" altLang="ja-JP"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50000"/>
              </a:lnSpc>
              <a:spcBef>
                <a:spcPts val="0"/>
              </a:spcBef>
              <a:spcAft>
                <a:spcPts val="0"/>
              </a:spcAft>
              <a:buClrTx/>
              <a:buSzTx/>
              <a:buFontTx/>
              <a:buNone/>
              <a:tabLst/>
              <a:defRPr/>
            </a:pPr>
            <a:r>
              <a:rPr lang="ja-JP" altLang="en-US" sz="4500" dirty="0">
                <a:solidFill>
                  <a:prstClr val="black"/>
                </a:solidFill>
                <a:latin typeface="HG丸ｺﾞｼｯｸM-PRO" panose="020F0600000000000000" pitchFamily="50" charset="-128"/>
                <a:ea typeface="HG丸ｺﾞｼｯｸM-PRO" panose="020F0600000000000000" pitchFamily="50" charset="-128"/>
              </a:rPr>
              <a:t>・作り話をする</a:t>
            </a:r>
            <a:endPar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9</a:t>
            </a:fld>
            <a:endParaRPr kumimoji="1" lang="ja-JP" altLang="en-US" sz="17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43983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167569" y="2644000"/>
            <a:ext cx="5713252" cy="4520388"/>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7055136" y="868596"/>
            <a:ext cx="3215326" cy="4448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endParaRPr kumimoji="1" lang="ja-JP" altLang="en-US" sz="3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D7AE559C-1005-48D3-86B7-30D8AB232F67}" type="slidenum">
              <a:rPr kumimoji="1" lang="ja-JP" altLang="en-US"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10</a:t>
            </a:fld>
            <a:endParaRPr kumimoji="1" lang="ja-JP" altLang="en-US" sz="17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タイトル 1"/>
          <p:cNvSpPr txBox="1">
            <a:spLocks/>
          </p:cNvSpPr>
          <p:nvPr/>
        </p:nvSpPr>
        <p:spPr bwMode="auto">
          <a:xfrm>
            <a:off x="0" y="360000"/>
            <a:ext cx="12960000" cy="1080000"/>
          </a:xfrm>
          <a:prstGeom prst="rect">
            <a:avLst/>
          </a:prstGeom>
          <a:solidFill>
            <a:srgbClr val="FFCC99"/>
          </a:solidFill>
          <a:ln>
            <a:noFill/>
          </a:ln>
        </p:spPr>
        <p:txBody>
          <a:bodyPr lIns="129578" tIns="64788" rIns="129578" bIns="64788"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1295791" rtl="0" eaLnBrk="0" fontAlgn="base" latinLnBrk="0" hangingPunct="0">
              <a:lnSpc>
                <a:spcPct val="100000"/>
              </a:lnSpc>
              <a:spcBef>
                <a:spcPct val="0"/>
              </a:spcBef>
              <a:spcAft>
                <a:spcPct val="0"/>
              </a:spcAft>
              <a:buClrTx/>
              <a:buSzTx/>
              <a:buFontTx/>
              <a:buNone/>
              <a:tabLst/>
              <a:defRPr/>
            </a:pPr>
            <a:r>
              <a:rPr kumimoji="1" lang="ja-JP" altLang="en-US" sz="5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依存症の人の心の中</a:t>
            </a:r>
          </a:p>
        </p:txBody>
      </p:sp>
      <p:sp>
        <p:nvSpPr>
          <p:cNvPr id="5" name="テキスト ボックス 4"/>
          <p:cNvSpPr txBox="1"/>
          <p:nvPr/>
        </p:nvSpPr>
        <p:spPr>
          <a:xfrm>
            <a:off x="531199" y="3597636"/>
            <a:ext cx="5302073" cy="3272263"/>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「このままではだめだ」</a:t>
            </a:r>
            <a:endParaRPr kumimoji="1" lang="en-US" altLang="ja-JP"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「こんなこと続けたら、</a:t>
            </a:r>
            <a:endParaRPr kumimoji="1" lang="en-US" altLang="ja-JP"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家族に迷惑がかかる」</a:t>
            </a:r>
            <a:endParaRPr kumimoji="1" lang="en-US" altLang="ja-JP"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「仕事がしたい」</a:t>
            </a:r>
            <a:endParaRPr kumimoji="1" lang="en-US" altLang="ja-JP"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「やめたい」</a:t>
            </a:r>
            <a:endParaRPr kumimoji="1" lang="en-US" altLang="ja-JP"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endParaRPr kumimoji="1" lang="ja-JP" altLang="en-US" sz="3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円/楕円 13"/>
          <p:cNvSpPr/>
          <p:nvPr/>
        </p:nvSpPr>
        <p:spPr>
          <a:xfrm>
            <a:off x="6898266" y="1599315"/>
            <a:ext cx="5713252" cy="452038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7545258" y="2223379"/>
            <a:ext cx="6480969" cy="3272263"/>
          </a:xfrm>
          <a:prstGeom prst="rect">
            <a:avLst/>
          </a:prstGeom>
        </p:spPr>
        <p:txBody>
          <a:bodyPr lIns="129578" tIns="64788" rIns="129578" bIns="64788">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「すっきりしたい」</a:t>
            </a:r>
            <a:endParaRPr kumimoji="1" lang="en-US" altLang="ja-JP"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「ちょっとだけなら」</a:t>
            </a:r>
            <a:endParaRPr kumimoji="1" lang="en-US" altLang="ja-JP"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「いつでもやめられる」</a:t>
            </a:r>
            <a:endParaRPr kumimoji="1" lang="en-US" altLang="ja-JP"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「もうどうでもいい」</a:t>
            </a:r>
            <a:endParaRPr kumimoji="1" lang="en-US" altLang="ja-JP"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「これに代わるもの</a:t>
            </a:r>
            <a:endParaRPr kumimoji="1" lang="en-US" altLang="ja-JP"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なんてない」</a:t>
            </a:r>
          </a:p>
        </p:txBody>
      </p:sp>
      <p:pic>
        <p:nvPicPr>
          <p:cNvPr id="1028" name="Picture 4" descr="頭を抱えて悩んでいる人のイラスト（男性）"/>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89691" y="5209336"/>
            <a:ext cx="2286858" cy="228695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938" y="7749142"/>
            <a:ext cx="12960000" cy="1515836"/>
          </a:xfrm>
          <a:prstGeom prst="rect">
            <a:avLst/>
          </a:prstGeom>
          <a:noFill/>
        </p:spPr>
        <p:txBody>
          <a:bodyPr wrap="square" lIns="129578" tIns="64788" rIns="129578" bIns="64788" rtlCol="0">
            <a:spAutoFit/>
          </a:bodyP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「やめたい気持ち」と「やめたくない気持ち」</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の間を揺れ動いています</a:t>
            </a:r>
          </a:p>
        </p:txBody>
      </p:sp>
    </p:spTree>
    <p:extLst>
      <p:ext uri="{BB962C8B-B14F-4D97-AF65-F5344CB8AC3E}">
        <p14:creationId xmlns:p14="http://schemas.microsoft.com/office/powerpoint/2010/main" val="394515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rgbClr val="FFCC99"/>
          </a:solidFill>
        </p:spPr>
        <p:txBody>
          <a:bodyPr>
            <a:normAutofit/>
          </a:bodyPr>
          <a:lstStyle/>
          <a:p>
            <a:r>
              <a:rPr lang="ja-JP" altLang="en-US" sz="5500" b="1" dirty="0"/>
              <a:t>アルコール依存症について</a:t>
            </a:r>
            <a:endParaRPr kumimoji="1" lang="ja-JP" altLang="en-US" sz="5500" b="1" dirty="0"/>
          </a:p>
        </p:txBody>
      </p:sp>
      <p:sp>
        <p:nvSpPr>
          <p:cNvPr id="3" name="コンテンツ プレースホルダー 2"/>
          <p:cNvSpPr>
            <a:spLocks noGrp="1"/>
          </p:cNvSpPr>
          <p:nvPr>
            <p:ph idx="1"/>
          </p:nvPr>
        </p:nvSpPr>
        <p:spPr>
          <a:xfrm>
            <a:off x="648321" y="1836589"/>
            <a:ext cx="11665520" cy="2191210"/>
          </a:xfrm>
          <a:solidFill>
            <a:srgbClr val="F5F39D"/>
          </a:solidFill>
        </p:spPr>
        <p:txBody>
          <a:bodyPr lIns="360000" anchor="ctr">
            <a:noAutofit/>
          </a:bodyPr>
          <a:lstStyle/>
          <a:p>
            <a:pPr marL="0" indent="0">
              <a:buNone/>
            </a:pPr>
            <a:r>
              <a:rPr lang="ja-JP" altLang="en-US" sz="4700" b="1" dirty="0"/>
              <a:t>飲酒をくりかえすことで、</a:t>
            </a:r>
            <a:endParaRPr lang="en-US" altLang="ja-JP" sz="4700" b="1" dirty="0"/>
          </a:p>
          <a:p>
            <a:pPr marL="0" indent="0">
              <a:buNone/>
            </a:pPr>
            <a:r>
              <a:rPr lang="ja-JP" altLang="en-US" sz="4700" b="1" dirty="0"/>
              <a:t>飲酒のコントロールができなくなる病気</a:t>
            </a:r>
            <a:endParaRPr lang="en-US" altLang="ja-JP" sz="4700" b="1" dirty="0"/>
          </a:p>
        </p:txBody>
      </p:sp>
      <p:sp>
        <p:nvSpPr>
          <p:cNvPr id="4" name="スライド番号プレースホルダー 3"/>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11</a:t>
            </a:fld>
            <a:endParaRPr kumimoji="1" lang="ja-JP" altLang="en-US" sz="17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9" name="図 8">
            <a:extLst>
              <a:ext uri="{FF2B5EF4-FFF2-40B4-BE49-F238E27FC236}">
                <a16:creationId xmlns:a16="http://schemas.microsoft.com/office/drawing/2014/main" id="{274BA33B-4736-4C7A-9BB4-B53B14053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7142" y="5941045"/>
            <a:ext cx="2567240" cy="2695265"/>
          </a:xfrm>
          <a:prstGeom prst="rect">
            <a:avLst/>
          </a:prstGeom>
        </p:spPr>
      </p:pic>
      <p:sp>
        <p:nvSpPr>
          <p:cNvPr id="5" name="テキスト ボックス 4"/>
          <p:cNvSpPr txBox="1"/>
          <p:nvPr/>
        </p:nvSpPr>
        <p:spPr>
          <a:xfrm>
            <a:off x="648321" y="4424388"/>
            <a:ext cx="9442313" cy="3208607"/>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★「離脱症状」</a:t>
            </a:r>
            <a:endParaRPr kumimoji="1" lang="en-US" altLang="ja-JP"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（手の震え、発汗、イライラ、幻覚等）</a:t>
            </a:r>
            <a:endParaRPr kumimoji="1" lang="en-US" altLang="ja-JP"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★身体への悪影響</a:t>
            </a:r>
            <a:endParaRPr kumimoji="1" lang="en-US" altLang="ja-JP"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体を壊してもお酒がやめられません</a:t>
            </a:r>
            <a:endParaRPr kumimoji="1" lang="en-US" altLang="ja-JP"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03798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rgbClr val="FFCC99"/>
          </a:solidFill>
        </p:spPr>
        <p:txBody>
          <a:bodyPr>
            <a:normAutofit/>
          </a:bodyPr>
          <a:lstStyle/>
          <a:p>
            <a:r>
              <a:rPr kumimoji="1" lang="ja-JP" altLang="en-US" sz="5500" b="1" dirty="0"/>
              <a:t>薬物依存症について</a:t>
            </a:r>
          </a:p>
        </p:txBody>
      </p:sp>
      <p:sp>
        <p:nvSpPr>
          <p:cNvPr id="3" name="コンテンツ プレースホルダー 2"/>
          <p:cNvSpPr>
            <a:spLocks noGrp="1"/>
          </p:cNvSpPr>
          <p:nvPr>
            <p:ph idx="1"/>
          </p:nvPr>
        </p:nvSpPr>
        <p:spPr>
          <a:xfrm>
            <a:off x="376775" y="1764581"/>
            <a:ext cx="12206450" cy="3888432"/>
          </a:xfrm>
          <a:solidFill>
            <a:srgbClr val="B7FFFF"/>
          </a:solidFill>
        </p:spPr>
        <p:txBody>
          <a:bodyPr lIns="360000" tIns="72000" rIns="360000" bIns="72000">
            <a:noAutofit/>
          </a:bodyPr>
          <a:lstStyle/>
          <a:p>
            <a:pPr marL="0" indent="0">
              <a:lnSpc>
                <a:spcPct val="150000"/>
              </a:lnSpc>
              <a:buNone/>
            </a:pPr>
            <a:r>
              <a:rPr lang="ja-JP" altLang="en-US" sz="3900" b="1" dirty="0"/>
              <a:t>覚せい剤・コカイン・ヘロイン・大麻・有機溶剤・危険ドラッグなどの薬物、睡眠薬・抗不安薬などの処方薬、咳止め・風邪薬などの市販薬、カフェインなどの使用をコントロールできなくなる病気</a:t>
            </a:r>
            <a:endParaRPr lang="en-US" altLang="ja-JP" sz="3900" b="1" dirty="0"/>
          </a:p>
        </p:txBody>
      </p:sp>
      <p:sp>
        <p:nvSpPr>
          <p:cNvPr id="4" name="テキスト ボックス 3"/>
          <p:cNvSpPr txBox="1"/>
          <p:nvPr/>
        </p:nvSpPr>
        <p:spPr>
          <a:xfrm>
            <a:off x="569653" y="6048490"/>
            <a:ext cx="8370055" cy="1361948"/>
          </a:xfrm>
          <a:prstGeom prst="rect">
            <a:avLst/>
          </a:prstGeom>
          <a:noFill/>
        </p:spPr>
        <p:txBody>
          <a:bodyPr wrap="square" lIns="129578" tIns="64788" rIns="129578" bIns="64788" rtlCol="0">
            <a:spAutoFit/>
          </a:bodyPr>
          <a:lstStyle/>
          <a:p>
            <a:r>
              <a:rPr lang="ja-JP" altLang="en-US" sz="4000" b="1" dirty="0">
                <a:latin typeface="HG丸ｺﾞｼｯｸM-PRO" panose="020F0600000000000000" pitchFamily="50" charset="-128"/>
                <a:ea typeface="HG丸ｺﾞｼｯｸM-PRO" panose="020F0600000000000000" pitchFamily="50" charset="-128"/>
              </a:rPr>
              <a:t>★市販薬・処方薬でも</a:t>
            </a:r>
            <a:endParaRPr lang="en-US" altLang="ja-JP" sz="4000" b="1" dirty="0">
              <a:latin typeface="HG丸ｺﾞｼｯｸM-PRO" panose="020F0600000000000000" pitchFamily="50" charset="-128"/>
              <a:ea typeface="HG丸ｺﾞｼｯｸM-PRO" panose="020F0600000000000000" pitchFamily="50" charset="-128"/>
            </a:endParaRPr>
          </a:p>
          <a:p>
            <a:r>
              <a:rPr lang="ja-JP" altLang="en-US" sz="4000" b="1" dirty="0">
                <a:latin typeface="HG丸ｺﾞｼｯｸM-PRO" panose="020F0600000000000000" pitchFamily="50" charset="-128"/>
                <a:ea typeface="HG丸ｺﾞｼｯｸM-PRO" panose="020F0600000000000000" pitchFamily="50" charset="-128"/>
              </a:rPr>
              <a:t>　依存症になる可能性があります</a:t>
            </a:r>
            <a:endParaRPr lang="en-US" altLang="ja-JP" sz="4000" b="1"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a:xfrm>
            <a:off x="9577313" y="9167864"/>
            <a:ext cx="3024452" cy="517598"/>
          </a:xfrm>
        </p:spPr>
        <p:txBody>
          <a:bodyPr/>
          <a:lstStyle/>
          <a:p>
            <a:fld id="{31A8A2BA-48A9-43F4-852E-BCA3C59F90C5}" type="slidenum">
              <a:rPr lang="ja-JP" altLang="en-US" smtClean="0"/>
              <a:pPr/>
              <a:t>12</a:t>
            </a:fld>
            <a:endParaRPr lang="ja-JP" altLang="en-US"/>
          </a:p>
        </p:txBody>
      </p:sp>
      <p:grpSp>
        <p:nvGrpSpPr>
          <p:cNvPr id="9" name="グループ化 8">
            <a:extLst>
              <a:ext uri="{FF2B5EF4-FFF2-40B4-BE49-F238E27FC236}">
                <a16:creationId xmlns:a16="http://schemas.microsoft.com/office/drawing/2014/main" id="{66C036A2-73DC-47EC-9EFC-57E9E08F1E42}"/>
              </a:ext>
            </a:extLst>
          </p:cNvPr>
          <p:cNvGrpSpPr/>
          <p:nvPr/>
        </p:nvGrpSpPr>
        <p:grpSpPr>
          <a:xfrm>
            <a:off x="8736264" y="6580225"/>
            <a:ext cx="3556352" cy="2479545"/>
            <a:chOff x="9247651" y="6823542"/>
            <a:chExt cx="2863038" cy="2020203"/>
          </a:xfrm>
        </p:grpSpPr>
        <p:grpSp>
          <p:nvGrpSpPr>
            <p:cNvPr id="6" name="グループ化 5">
              <a:extLst>
                <a:ext uri="{FF2B5EF4-FFF2-40B4-BE49-F238E27FC236}">
                  <a16:creationId xmlns:a16="http://schemas.microsoft.com/office/drawing/2014/main" id="{8CAEF713-E248-477B-BC54-FD8396D9BDE6}"/>
                </a:ext>
              </a:extLst>
            </p:cNvPr>
            <p:cNvGrpSpPr/>
            <p:nvPr/>
          </p:nvGrpSpPr>
          <p:grpSpPr>
            <a:xfrm>
              <a:off x="10471354" y="6823542"/>
              <a:ext cx="1639335" cy="1969886"/>
              <a:chOff x="7944729" y="7636222"/>
              <a:chExt cx="1639335" cy="1969886"/>
            </a:xfrm>
          </p:grpSpPr>
          <p:pic>
            <p:nvPicPr>
              <p:cNvPr id="6148" name="Picture 4" descr="薬のイラスト「粉薬」">
                <a:extLst>
                  <a:ext uri="{FF2B5EF4-FFF2-40B4-BE49-F238E27FC236}">
                    <a16:creationId xmlns:a16="http://schemas.microsoft.com/office/drawing/2014/main" id="{6DE5F48A-2D58-457A-B518-BC9C9CB6D3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28001">
                <a:off x="7944729" y="9046352"/>
                <a:ext cx="562569" cy="55975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痛み止めのイラスト">
                <a:extLst>
                  <a:ext uri="{FF2B5EF4-FFF2-40B4-BE49-F238E27FC236}">
                    <a16:creationId xmlns:a16="http://schemas.microsoft.com/office/drawing/2014/main" id="{8D7D66B4-EB7D-4E4D-973C-EA2A8D16CB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135" y="7636222"/>
                <a:ext cx="975929" cy="104657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薬のイラスト「錠剤・セット」">
                <a:extLst>
                  <a:ext uri="{FF2B5EF4-FFF2-40B4-BE49-F238E27FC236}">
                    <a16:creationId xmlns:a16="http://schemas.microsoft.com/office/drawing/2014/main" id="{03129426-4849-4CFC-9B4B-A4582DF3C6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06259">
                <a:off x="8448801" y="8681984"/>
                <a:ext cx="631783" cy="88199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図 7">
              <a:extLst>
                <a:ext uri="{FF2B5EF4-FFF2-40B4-BE49-F238E27FC236}">
                  <a16:creationId xmlns:a16="http://schemas.microsoft.com/office/drawing/2014/main" id="{F43D1561-1590-4B84-811E-DD178DF846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7651" y="7346828"/>
              <a:ext cx="1147960" cy="1496917"/>
            </a:xfrm>
            <a:prstGeom prst="rect">
              <a:avLst/>
            </a:prstGeom>
          </p:spPr>
        </p:pic>
      </p:grpSp>
    </p:spTree>
    <p:extLst>
      <p:ext uri="{BB962C8B-B14F-4D97-AF65-F5344CB8AC3E}">
        <p14:creationId xmlns:p14="http://schemas.microsoft.com/office/powerpoint/2010/main" val="59276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214" cy="1080000"/>
          </a:xfrm>
          <a:solidFill>
            <a:srgbClr val="FFCC99"/>
          </a:solidFill>
        </p:spPr>
        <p:txBody>
          <a:bodyPr>
            <a:normAutofit/>
          </a:bodyPr>
          <a:lstStyle/>
          <a:p>
            <a:r>
              <a:rPr kumimoji="1" lang="ja-JP" altLang="en-US" sz="5500" b="1" dirty="0"/>
              <a:t>ギャンブル等とは</a:t>
            </a:r>
          </a:p>
        </p:txBody>
      </p:sp>
      <p:sp>
        <p:nvSpPr>
          <p:cNvPr id="3" name="スライド番号プレースホルダー 2"/>
          <p:cNvSpPr>
            <a:spLocks noGrp="1"/>
          </p:cNvSpPr>
          <p:nvPr>
            <p:ph type="sldNum" sz="quarter" idx="12"/>
          </p:nvPr>
        </p:nvSpPr>
        <p:spPr/>
        <p:txBody>
          <a:bodyPr/>
          <a:lstStyle/>
          <a:p>
            <a:fld id="{31A8A2BA-48A9-43F4-852E-BCA3C59F90C5}" type="slidenum">
              <a:rPr lang="ja-JP" altLang="en-US" smtClean="0"/>
              <a:pPr/>
              <a:t>13</a:t>
            </a:fld>
            <a:endParaRPr lang="ja-JP" altLang="en-US"/>
          </a:p>
        </p:txBody>
      </p:sp>
      <p:sp>
        <p:nvSpPr>
          <p:cNvPr id="7" name="コンテンツ プレースホルダー 2">
            <a:extLst>
              <a:ext uri="{FF2B5EF4-FFF2-40B4-BE49-F238E27FC236}">
                <a16:creationId xmlns:a16="http://schemas.microsoft.com/office/drawing/2014/main" id="{8C58C81E-180C-427A-8F94-A3B2D16B7B73}"/>
              </a:ext>
            </a:extLst>
          </p:cNvPr>
          <p:cNvSpPr>
            <a:spLocks noGrp="1"/>
          </p:cNvSpPr>
          <p:nvPr>
            <p:ph idx="1"/>
          </p:nvPr>
        </p:nvSpPr>
        <p:spPr>
          <a:xfrm>
            <a:off x="431435" y="1861517"/>
            <a:ext cx="12097344" cy="1946170"/>
          </a:xfrm>
          <a:solidFill>
            <a:srgbClr val="D5FFD5"/>
          </a:solidFill>
        </p:spPr>
        <p:txBody>
          <a:bodyPr lIns="360000" anchor="ctr">
            <a:noAutofit/>
          </a:bodyPr>
          <a:lstStyle/>
          <a:p>
            <a:pPr marL="0" indent="0">
              <a:buNone/>
            </a:pPr>
            <a:r>
              <a:rPr lang="ja-JP" altLang="en-US" sz="4000" b="1" dirty="0"/>
              <a:t>結果が偶然に左右されるゲームや競技等に対して</a:t>
            </a:r>
            <a:endParaRPr lang="en-US" altLang="ja-JP" sz="4000" b="1" dirty="0"/>
          </a:p>
          <a:p>
            <a:pPr marL="0" indent="0">
              <a:buNone/>
            </a:pPr>
            <a:r>
              <a:rPr lang="ja-JP" altLang="en-US" sz="4000" b="1" dirty="0"/>
              <a:t>金銭を賭ける行為</a:t>
            </a:r>
            <a:endParaRPr lang="en-US" altLang="ja-JP" sz="4000" b="1" dirty="0"/>
          </a:p>
        </p:txBody>
      </p:sp>
      <p:pic>
        <p:nvPicPr>
          <p:cNvPr id="8" name="図 7">
            <a:extLst>
              <a:ext uri="{FF2B5EF4-FFF2-40B4-BE49-F238E27FC236}">
                <a16:creationId xmlns:a16="http://schemas.microsoft.com/office/drawing/2014/main" id="{466C6CF5-CEDA-4332-B170-0B568FA1F43A}"/>
              </a:ext>
            </a:extLst>
          </p:cNvPr>
          <p:cNvPicPr>
            <a:picLocks noChangeAspect="1"/>
          </p:cNvPicPr>
          <p:nvPr/>
        </p:nvPicPr>
        <p:blipFill>
          <a:blip r:embed="rId3"/>
          <a:stretch>
            <a:fillRect/>
          </a:stretch>
        </p:blipFill>
        <p:spPr>
          <a:xfrm>
            <a:off x="10435649" y="5887797"/>
            <a:ext cx="1903815" cy="2703445"/>
          </a:xfrm>
          <a:prstGeom prst="rect">
            <a:avLst/>
          </a:prstGeom>
          <a:ln>
            <a:solidFill>
              <a:schemeClr val="tx1"/>
            </a:solidFill>
          </a:ln>
        </p:spPr>
      </p:pic>
      <p:sp>
        <p:nvSpPr>
          <p:cNvPr id="9" name="正方形/長方形 8">
            <a:extLst>
              <a:ext uri="{FF2B5EF4-FFF2-40B4-BE49-F238E27FC236}">
                <a16:creationId xmlns:a16="http://schemas.microsoft.com/office/drawing/2014/main" id="{5B9DE4DA-FB09-4D5E-AC62-7E6C4198163E}"/>
              </a:ext>
            </a:extLst>
          </p:cNvPr>
          <p:cNvSpPr/>
          <p:nvPr/>
        </p:nvSpPr>
        <p:spPr>
          <a:xfrm>
            <a:off x="431435" y="4255080"/>
            <a:ext cx="10840865" cy="4562824"/>
          </a:xfrm>
          <a:prstGeom prst="rect">
            <a:avLst/>
          </a:prstGeom>
        </p:spPr>
        <p:txBody>
          <a:bodyPr wrap="square" lIns="129578" tIns="64788" rIns="129578" bIns="64788">
            <a:spAutoFit/>
          </a:bodyPr>
          <a:lstStyle/>
          <a:p>
            <a:r>
              <a:rPr lang="ja-JP" altLang="en-US" sz="3200" b="1" dirty="0">
                <a:latin typeface="HG丸ｺﾞｼｯｸM-PRO" panose="020F0600000000000000" pitchFamily="50" charset="-128"/>
                <a:ea typeface="HG丸ｺﾞｼｯｸM-PRO" panose="020F0600000000000000" pitchFamily="50" charset="-128"/>
              </a:rPr>
              <a:t>★パチンコ、パチスロ、公営競技（競馬、競輪、</a:t>
            </a:r>
            <a:endParaRPr lang="en-US" altLang="ja-JP" sz="3200" b="1" dirty="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モーターボート競走、オートレース）、</a:t>
            </a:r>
            <a:endParaRPr lang="en-US" altLang="ja-JP" sz="3200" b="1" dirty="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インターネット賭博、スポーツ賭博など</a:t>
            </a:r>
            <a:endParaRPr lang="en-US" altLang="ja-JP" sz="3200" b="1" dirty="0">
              <a:latin typeface="HG丸ｺﾞｼｯｸM-PRO" panose="020F0600000000000000" pitchFamily="50" charset="-128"/>
              <a:ea typeface="HG丸ｺﾞｼｯｸM-PRO" panose="020F0600000000000000" pitchFamily="50" charset="-128"/>
            </a:endParaRPr>
          </a:p>
          <a:p>
            <a:endParaRPr lang="en-US" altLang="ja-JP" sz="3200" b="1" dirty="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★インターネットによる、公営競技（ネット投票）、</a:t>
            </a:r>
            <a:endParaRPr lang="en-US" altLang="ja-JP" sz="3200" b="1" dirty="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宝くじ、オンラインカジノなどの</a:t>
            </a:r>
            <a:endParaRPr lang="en-US" altLang="ja-JP" sz="3200" b="1" dirty="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ギャンブルが増えています</a:t>
            </a:r>
            <a:endParaRPr lang="en-US" altLang="ja-JP" sz="3200" b="1" dirty="0">
              <a:latin typeface="HG丸ｺﾞｼｯｸM-PRO" panose="020F0600000000000000" pitchFamily="50" charset="-128"/>
              <a:ea typeface="HG丸ｺﾞｼｯｸM-PRO" panose="020F0600000000000000" pitchFamily="50" charset="-128"/>
            </a:endParaRPr>
          </a:p>
          <a:p>
            <a:endParaRPr lang="en-US" altLang="ja-JP" sz="3200" b="1" dirty="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★日本では、オンラインカジノは違法です</a:t>
            </a:r>
            <a:endParaRPr lang="en-US" altLang="ja-JP" sz="3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0873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214" cy="1080000"/>
          </a:xfrm>
          <a:solidFill>
            <a:srgbClr val="FFCC99"/>
          </a:solidFill>
        </p:spPr>
        <p:txBody>
          <a:bodyPr>
            <a:normAutofit/>
          </a:bodyPr>
          <a:lstStyle/>
          <a:p>
            <a:r>
              <a:rPr kumimoji="1" lang="ja-JP" altLang="en-US" sz="5500" b="1" dirty="0"/>
              <a:t>ギャンブル等依存症について</a:t>
            </a:r>
          </a:p>
        </p:txBody>
      </p:sp>
      <p:pic>
        <p:nvPicPr>
          <p:cNvPr id="4098" name="Picture 2" descr="パチンコをしている人のイラスト">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325" y="6619894"/>
            <a:ext cx="2480777" cy="248087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180687" y="4321662"/>
            <a:ext cx="9050502" cy="3185003"/>
          </a:xfrm>
          <a:prstGeom prst="rect">
            <a:avLst/>
          </a:prstGeom>
          <a:noFill/>
        </p:spPr>
        <p:txBody>
          <a:bodyPr wrap="square" lIns="129578" tIns="64788" rIns="129578" bIns="64788" rtlCol="0">
            <a:spAutoFit/>
          </a:bodyPr>
          <a:lstStyle/>
          <a:p>
            <a:r>
              <a:rPr lang="ja-JP" altLang="en-US" sz="4000" b="1" dirty="0">
                <a:latin typeface="HG丸ｺﾞｼｯｸM-PRO" panose="020F0600000000000000" pitchFamily="50" charset="-128"/>
                <a:ea typeface="HG丸ｺﾞｼｯｸM-PRO" panose="020F0600000000000000" pitchFamily="50" charset="-128"/>
              </a:rPr>
              <a:t>★ギャンブル等でつくった借金を</a:t>
            </a:r>
            <a:endParaRPr lang="en-US" altLang="ja-JP" sz="4000" b="1" dirty="0">
              <a:latin typeface="HG丸ｺﾞｼｯｸM-PRO" panose="020F0600000000000000" pitchFamily="50" charset="-128"/>
              <a:ea typeface="HG丸ｺﾞｼｯｸM-PRO" panose="020F0600000000000000" pitchFamily="50" charset="-128"/>
            </a:endParaRPr>
          </a:p>
          <a:p>
            <a:r>
              <a:rPr lang="ja-JP" altLang="en-US" sz="4000" b="1" dirty="0">
                <a:latin typeface="HG丸ｺﾞｼｯｸM-PRO" panose="020F0600000000000000" pitchFamily="50" charset="-128"/>
                <a:ea typeface="HG丸ｺﾞｼｯｸM-PRO" panose="020F0600000000000000" pitchFamily="50" charset="-128"/>
              </a:rPr>
              <a:t>　返すためにギャンブル等を繰り返す</a:t>
            </a:r>
            <a:endParaRPr lang="en-US" altLang="ja-JP" sz="4000" b="1" dirty="0">
              <a:latin typeface="HG丸ｺﾞｼｯｸM-PRO" panose="020F0600000000000000" pitchFamily="50" charset="-128"/>
              <a:ea typeface="HG丸ｺﾞｼｯｸM-PRO" panose="020F0600000000000000" pitchFamily="50" charset="-128"/>
            </a:endParaRPr>
          </a:p>
          <a:p>
            <a:endParaRPr lang="en-US" altLang="ja-JP" sz="4000" b="1" dirty="0">
              <a:latin typeface="HG丸ｺﾞｼｯｸM-PRO" panose="020F0600000000000000" pitchFamily="50" charset="-128"/>
              <a:ea typeface="HG丸ｺﾞｼｯｸM-PRO" panose="020F0600000000000000" pitchFamily="50" charset="-128"/>
            </a:endParaRPr>
          </a:p>
          <a:p>
            <a:r>
              <a:rPr lang="ja-JP" altLang="en-US" sz="4000" b="1" dirty="0">
                <a:latin typeface="HG丸ｺﾞｼｯｸM-PRO" panose="020F0600000000000000" pitchFamily="50" charset="-128"/>
                <a:ea typeface="HG丸ｺﾞｼｯｸM-PRO" panose="020F0600000000000000" pitchFamily="50" charset="-128"/>
              </a:rPr>
              <a:t>★アルコールや薬物とは違い、</a:t>
            </a:r>
            <a:endParaRPr lang="en-US" altLang="ja-JP" sz="4000" b="1" dirty="0">
              <a:latin typeface="HG丸ｺﾞｼｯｸM-PRO" panose="020F0600000000000000" pitchFamily="50" charset="-128"/>
              <a:ea typeface="HG丸ｺﾞｼｯｸM-PRO" panose="020F0600000000000000" pitchFamily="50" charset="-128"/>
            </a:endParaRPr>
          </a:p>
          <a:p>
            <a:r>
              <a:rPr lang="ja-JP" altLang="en-US" sz="4000" b="1" dirty="0">
                <a:latin typeface="HG丸ｺﾞｼｯｸM-PRO" panose="020F0600000000000000" pitchFamily="50" charset="-128"/>
                <a:ea typeface="HG丸ｺﾞｼｯｸM-PRO" panose="020F0600000000000000" pitchFamily="50" charset="-128"/>
              </a:rPr>
              <a:t>　本人も家族も依存症と気づきにくい</a:t>
            </a:r>
            <a:endParaRPr lang="en-US" altLang="ja-JP" sz="4000" b="1"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31A8A2BA-48A9-43F4-852E-BCA3C59F90C5}" type="slidenum">
              <a:rPr lang="ja-JP" altLang="en-US" smtClean="0"/>
              <a:pPr/>
              <a:t>14</a:t>
            </a:fld>
            <a:endParaRPr lang="ja-JP" altLang="en-US"/>
          </a:p>
        </p:txBody>
      </p:sp>
      <p:sp>
        <p:nvSpPr>
          <p:cNvPr id="7" name="コンテンツ プレースホルダー 2">
            <a:extLst>
              <a:ext uri="{FF2B5EF4-FFF2-40B4-BE49-F238E27FC236}">
                <a16:creationId xmlns:a16="http://schemas.microsoft.com/office/drawing/2014/main" id="{8C58C81E-180C-427A-8F94-A3B2D16B7B73}"/>
              </a:ext>
            </a:extLst>
          </p:cNvPr>
          <p:cNvSpPr>
            <a:spLocks noGrp="1"/>
          </p:cNvSpPr>
          <p:nvPr>
            <p:ph idx="1"/>
          </p:nvPr>
        </p:nvSpPr>
        <p:spPr>
          <a:xfrm>
            <a:off x="431435" y="1861517"/>
            <a:ext cx="12097344" cy="1946170"/>
          </a:xfrm>
          <a:solidFill>
            <a:srgbClr val="D5FFD5"/>
          </a:solidFill>
        </p:spPr>
        <p:txBody>
          <a:bodyPr lIns="360000" anchor="ctr">
            <a:noAutofit/>
          </a:bodyPr>
          <a:lstStyle/>
          <a:p>
            <a:pPr marL="0" indent="0">
              <a:buNone/>
            </a:pPr>
            <a:r>
              <a:rPr lang="ja-JP" altLang="en-US" sz="4000" b="1" dirty="0"/>
              <a:t>ギャンブル等にのめり込むことにより</a:t>
            </a:r>
            <a:endParaRPr lang="en-US" altLang="ja-JP" sz="4000" b="1" dirty="0"/>
          </a:p>
          <a:p>
            <a:pPr marL="0" indent="0">
              <a:buNone/>
            </a:pPr>
            <a:r>
              <a:rPr lang="ja-JP" altLang="en-US" sz="4000" b="1" dirty="0"/>
              <a:t>日常生活または社会生活に支障が生じている状態</a:t>
            </a:r>
            <a:endParaRPr lang="en-US" altLang="ja-JP" sz="4000" b="1" dirty="0"/>
          </a:p>
        </p:txBody>
      </p:sp>
    </p:spTree>
    <p:extLst>
      <p:ext uri="{BB962C8B-B14F-4D97-AF65-F5344CB8AC3E}">
        <p14:creationId xmlns:p14="http://schemas.microsoft.com/office/powerpoint/2010/main" val="217599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1438" y="1067246"/>
            <a:ext cx="11665744" cy="1620308"/>
          </a:xfrm>
        </p:spPr>
        <p:txBody>
          <a:bodyPr>
            <a:normAutofit/>
          </a:bodyPr>
          <a:lstStyle/>
          <a:p>
            <a:r>
              <a:rPr lang="ja-JP" altLang="en-US" sz="4500" b="1" dirty="0">
                <a:solidFill>
                  <a:srgbClr val="0070C0"/>
                </a:solidFill>
              </a:rPr>
              <a:t>目の前で起きている問題の背後には・・・</a:t>
            </a:r>
          </a:p>
        </p:txBody>
      </p:sp>
      <p:sp>
        <p:nvSpPr>
          <p:cNvPr id="4" name="スライド番号プレースホルダー 3"/>
          <p:cNvSpPr>
            <a:spLocks noGrp="1"/>
          </p:cNvSpPr>
          <p:nvPr>
            <p:ph type="sldNum" sz="quarter" idx="12"/>
          </p:nvPr>
        </p:nvSpPr>
        <p:spPr/>
        <p:txBody>
          <a:bodyPr/>
          <a:lstStyle/>
          <a:p>
            <a:fld id="{7E8ED85B-4931-4A83-ACEF-D3C013B5D836}" type="slidenum">
              <a:rPr lang="en-US" altLang="ja-JP" smtClean="0"/>
              <a:pPr/>
              <a:t>15</a:t>
            </a:fld>
            <a:endParaRPr lang="en-US" altLang="ja-JP"/>
          </a:p>
        </p:txBody>
      </p:sp>
      <p:graphicFrame>
        <p:nvGraphicFramePr>
          <p:cNvPr id="5" name="コンテンツ プレースホルダー 4"/>
          <p:cNvGraphicFramePr>
            <a:graphicFrameLocks noGrp="1" noChangeAspect="1"/>
          </p:cNvGraphicFramePr>
          <p:nvPr>
            <p:ph idx="1"/>
            <p:extLst>
              <p:ext uri="{D42A27DB-BD31-4B8C-83A1-F6EECF244321}">
                <p14:modId xmlns:p14="http://schemas.microsoft.com/office/powerpoint/2010/main" val="1363850893"/>
              </p:ext>
            </p:extLst>
          </p:nvPr>
        </p:nvGraphicFramePr>
        <p:xfrm>
          <a:off x="1826321" y="4419006"/>
          <a:ext cx="9705898" cy="4884737"/>
        </p:xfrm>
        <a:graphic>
          <a:graphicData uri="http://schemas.openxmlformats.org/presentationml/2006/ole">
            <mc:AlternateContent xmlns:mc="http://schemas.openxmlformats.org/markup-compatibility/2006">
              <mc:Choice xmlns:v="urn:schemas-microsoft-com:vml" Requires="v">
                <p:oleObj spid="_x0000_s6170" name="ビットマップ イメージ" r:id="rId4" imgW="7923810" imgH="5334745" progId="Paint.Picture">
                  <p:embed/>
                </p:oleObj>
              </mc:Choice>
              <mc:Fallback>
                <p:oleObj name="ビットマップ イメージ" r:id="rId4" imgW="7923810" imgH="5334745" progId="Paint.Picture">
                  <p:embed/>
                  <p:pic>
                    <p:nvPicPr>
                      <p:cNvPr id="5" name="コンテンツ プレースホルダー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6321" y="4419006"/>
                        <a:ext cx="9705898" cy="4884737"/>
                      </a:xfrm>
                      <a:prstGeom prst="rect">
                        <a:avLst/>
                      </a:prstGeom>
                      <a:noFill/>
                      <a:ln>
                        <a:noFill/>
                      </a:ln>
                      <a:effectLst/>
                    </p:spPr>
                  </p:pic>
                </p:oleObj>
              </mc:Fallback>
            </mc:AlternateContent>
          </a:graphicData>
        </a:graphic>
      </p:graphicFrame>
      <p:sp>
        <p:nvSpPr>
          <p:cNvPr id="15" name="タイトル 1"/>
          <p:cNvSpPr txBox="1">
            <a:spLocks/>
          </p:cNvSpPr>
          <p:nvPr/>
        </p:nvSpPr>
        <p:spPr>
          <a:xfrm>
            <a:off x="0" y="252413"/>
            <a:ext cx="12960000" cy="1080000"/>
          </a:xfrm>
          <a:prstGeom prst="rect">
            <a:avLst/>
          </a:prstGeom>
          <a:solidFill>
            <a:srgbClr val="FFCC99"/>
          </a:solidFill>
        </p:spPr>
        <p:txBody>
          <a:bodyPr vert="horz" lIns="129578" tIns="64788" rIns="129578" bIns="64788" rtlCol="0" anchor="ctr">
            <a:normAutofit fontScale="97500"/>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r>
              <a:rPr lang="ja-JP" altLang="en-US" sz="5600" b="1" dirty="0"/>
              <a:t>問題の背後に隠れている依存症</a:t>
            </a:r>
          </a:p>
        </p:txBody>
      </p:sp>
      <p:sp>
        <p:nvSpPr>
          <p:cNvPr id="16" name="テキスト ボックス 15"/>
          <p:cNvSpPr txBox="1"/>
          <p:nvPr/>
        </p:nvSpPr>
        <p:spPr>
          <a:xfrm>
            <a:off x="1461752" y="2499490"/>
            <a:ext cx="3876140" cy="1208059"/>
          </a:xfrm>
          <a:prstGeom prst="rect">
            <a:avLst/>
          </a:prstGeom>
          <a:noFill/>
        </p:spPr>
        <p:txBody>
          <a:bodyPr wrap="square" lIns="129578" tIns="64788" rIns="129578" bIns="64788" rtlCol="0">
            <a:spAutoFit/>
          </a:bodyPr>
          <a:lstStyle/>
          <a:p>
            <a:pPr algn="ctr"/>
            <a:r>
              <a:rPr lang="ja-JP" altLang="en-US" sz="3500" b="1" dirty="0">
                <a:solidFill>
                  <a:srgbClr val="FF0000"/>
                </a:solidFill>
                <a:latin typeface="HG丸ｺﾞｼｯｸM-PRO" panose="020F0600000000000000" pitchFamily="50" charset="-128"/>
                <a:ea typeface="HG丸ｺﾞｼｯｸM-PRO" panose="020F0600000000000000" pitchFamily="50" charset="-128"/>
              </a:rPr>
              <a:t>こころ・身体面の</a:t>
            </a:r>
            <a:endParaRPr lang="en-US" altLang="ja-JP" sz="3500" b="1"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3500" b="1" dirty="0">
                <a:solidFill>
                  <a:srgbClr val="FF0000"/>
                </a:solidFill>
                <a:latin typeface="HG丸ｺﾞｼｯｸM-PRO" panose="020F0600000000000000" pitchFamily="50" charset="-128"/>
                <a:ea typeface="HG丸ｺﾞｼｯｸM-PRO" panose="020F0600000000000000" pitchFamily="50" charset="-128"/>
              </a:rPr>
              <a:t>病気</a:t>
            </a:r>
            <a:endParaRPr lang="en-US" altLang="ja-JP" sz="35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779450" y="4094686"/>
            <a:ext cx="3534359" cy="1208059"/>
          </a:xfrm>
          <a:prstGeom prst="rect">
            <a:avLst/>
          </a:prstGeom>
          <a:noFill/>
        </p:spPr>
        <p:txBody>
          <a:bodyPr wrap="square" lIns="129578" tIns="64788" rIns="129578" bIns="64788" rtlCol="0">
            <a:spAutoFit/>
          </a:bodyPr>
          <a:lstStyle/>
          <a:p>
            <a:pPr algn="ctr"/>
            <a:r>
              <a:rPr lang="ja-JP" altLang="en-US" sz="3500" b="1" dirty="0">
                <a:solidFill>
                  <a:srgbClr val="7030A0"/>
                </a:solidFill>
                <a:latin typeface="HG丸ｺﾞｼｯｸM-PRO" panose="020F0600000000000000" pitchFamily="50" charset="-128"/>
                <a:ea typeface="HG丸ｺﾞｼｯｸM-PRO" panose="020F0600000000000000" pitchFamily="50" charset="-128"/>
              </a:rPr>
              <a:t>家族や周囲との関係悪化</a:t>
            </a:r>
          </a:p>
        </p:txBody>
      </p:sp>
      <p:sp>
        <p:nvSpPr>
          <p:cNvPr id="18" name="テキスト ボックス 17"/>
          <p:cNvSpPr txBox="1"/>
          <p:nvPr/>
        </p:nvSpPr>
        <p:spPr>
          <a:xfrm>
            <a:off x="11094369" y="3846930"/>
            <a:ext cx="1188219" cy="669450"/>
          </a:xfrm>
          <a:prstGeom prst="rect">
            <a:avLst/>
          </a:prstGeom>
          <a:noFill/>
        </p:spPr>
        <p:txBody>
          <a:bodyPr wrap="square" lIns="129578" tIns="64788" rIns="129578" bIns="64788" rtlCol="0">
            <a:spAutoFit/>
          </a:bodyPr>
          <a:lstStyle/>
          <a:p>
            <a:r>
              <a:rPr lang="ja-JP" altLang="en-US" sz="3500" b="1" dirty="0">
                <a:solidFill>
                  <a:srgbClr val="FC9204"/>
                </a:solidFill>
                <a:latin typeface="HG丸ｺﾞｼｯｸM-PRO" panose="020F0600000000000000" pitchFamily="50" charset="-128"/>
                <a:ea typeface="HG丸ｺﾞｼｯｸM-PRO" panose="020F0600000000000000" pitchFamily="50" charset="-128"/>
              </a:rPr>
              <a:t>ＤＶ</a:t>
            </a:r>
          </a:p>
        </p:txBody>
      </p:sp>
      <p:sp>
        <p:nvSpPr>
          <p:cNvPr id="19" name="テキスト ボックス 18"/>
          <p:cNvSpPr txBox="1"/>
          <p:nvPr/>
        </p:nvSpPr>
        <p:spPr>
          <a:xfrm>
            <a:off x="6136078" y="2746519"/>
            <a:ext cx="1412839" cy="669450"/>
          </a:xfrm>
          <a:prstGeom prst="rect">
            <a:avLst/>
          </a:prstGeom>
          <a:noFill/>
        </p:spPr>
        <p:txBody>
          <a:bodyPr wrap="square" lIns="129578" tIns="64788" rIns="129578" bIns="64788" rtlCol="0">
            <a:spAutoFit/>
          </a:bodyPr>
          <a:lstStyle/>
          <a:p>
            <a:r>
              <a:rPr lang="ja-JP" altLang="en-US" sz="3500" b="1" dirty="0">
                <a:latin typeface="HG丸ｺﾞｼｯｸM-PRO" panose="020F0600000000000000" pitchFamily="50" charset="-128"/>
                <a:ea typeface="HG丸ｺﾞｼｯｸM-PRO" panose="020F0600000000000000" pitchFamily="50" charset="-128"/>
              </a:rPr>
              <a:t>虐待</a:t>
            </a:r>
          </a:p>
        </p:txBody>
      </p:sp>
      <p:sp>
        <p:nvSpPr>
          <p:cNvPr id="20" name="テキスト ボックス 19"/>
          <p:cNvSpPr txBox="1"/>
          <p:nvPr/>
        </p:nvSpPr>
        <p:spPr>
          <a:xfrm>
            <a:off x="5046724" y="4036672"/>
            <a:ext cx="1394743" cy="669450"/>
          </a:xfrm>
          <a:prstGeom prst="rect">
            <a:avLst/>
          </a:prstGeom>
          <a:noFill/>
        </p:spPr>
        <p:txBody>
          <a:bodyPr wrap="square" lIns="129578" tIns="64788" rIns="129578" bIns="64788" rtlCol="0">
            <a:spAutoFit/>
          </a:bodyPr>
          <a:lstStyle/>
          <a:p>
            <a:r>
              <a:rPr lang="ja-JP" altLang="en-US" sz="3500" b="1" dirty="0">
                <a:solidFill>
                  <a:srgbClr val="0070C0"/>
                </a:solidFill>
                <a:latin typeface="HG丸ｺﾞｼｯｸM-PRO" panose="020F0600000000000000" pitchFamily="50" charset="-128"/>
                <a:ea typeface="HG丸ｺﾞｼｯｸM-PRO" panose="020F0600000000000000" pitchFamily="50" charset="-128"/>
              </a:rPr>
              <a:t>借金</a:t>
            </a:r>
          </a:p>
        </p:txBody>
      </p:sp>
      <p:sp>
        <p:nvSpPr>
          <p:cNvPr id="21" name="テキスト ボックス 20"/>
          <p:cNvSpPr txBox="1"/>
          <p:nvPr/>
        </p:nvSpPr>
        <p:spPr>
          <a:xfrm>
            <a:off x="10100859" y="4859175"/>
            <a:ext cx="2081629" cy="669450"/>
          </a:xfrm>
          <a:prstGeom prst="rect">
            <a:avLst/>
          </a:prstGeom>
          <a:noFill/>
        </p:spPr>
        <p:txBody>
          <a:bodyPr wrap="square" lIns="129578" tIns="64788" rIns="129578" bIns="64788" rtlCol="0">
            <a:spAutoFit/>
          </a:bodyPr>
          <a:lstStyle/>
          <a:p>
            <a:r>
              <a:rPr lang="ja-JP" altLang="en-US" sz="3500" b="1" dirty="0">
                <a:solidFill>
                  <a:srgbClr val="CC0099"/>
                </a:solidFill>
                <a:latin typeface="HG丸ｺﾞｼｯｸM-PRO" panose="020F0600000000000000" pitchFamily="50" charset="-128"/>
                <a:ea typeface="HG丸ｺﾞｼｯｸM-PRO" panose="020F0600000000000000" pitchFamily="50" charset="-128"/>
              </a:rPr>
              <a:t>触法行為</a:t>
            </a:r>
          </a:p>
        </p:txBody>
      </p:sp>
      <p:sp>
        <p:nvSpPr>
          <p:cNvPr id="22" name="テキスト ボックス 21"/>
          <p:cNvSpPr txBox="1"/>
          <p:nvPr/>
        </p:nvSpPr>
        <p:spPr>
          <a:xfrm>
            <a:off x="7548917" y="3425236"/>
            <a:ext cx="1344878" cy="669450"/>
          </a:xfrm>
          <a:prstGeom prst="rect">
            <a:avLst/>
          </a:prstGeom>
          <a:noFill/>
        </p:spPr>
        <p:txBody>
          <a:bodyPr wrap="square" lIns="129578" tIns="64788" rIns="129578" bIns="64788" rtlCol="0">
            <a:spAutoFit/>
          </a:bodyPr>
          <a:lstStyle/>
          <a:p>
            <a:r>
              <a:rPr lang="ja-JP" altLang="en-US" sz="3500" b="1" dirty="0">
                <a:solidFill>
                  <a:schemeClr val="accent6">
                    <a:lumMod val="50000"/>
                  </a:schemeClr>
                </a:solidFill>
                <a:latin typeface="HG丸ｺﾞｼｯｸM-PRO" panose="020F0600000000000000" pitchFamily="50" charset="-128"/>
                <a:ea typeface="HG丸ｺﾞｼｯｸM-PRO" panose="020F0600000000000000" pitchFamily="50" charset="-128"/>
              </a:rPr>
              <a:t>自殺</a:t>
            </a:r>
          </a:p>
        </p:txBody>
      </p:sp>
      <p:sp>
        <p:nvSpPr>
          <p:cNvPr id="23" name="テキスト ボックス 22"/>
          <p:cNvSpPr txBox="1"/>
          <p:nvPr/>
        </p:nvSpPr>
        <p:spPr>
          <a:xfrm>
            <a:off x="8838065" y="4191475"/>
            <a:ext cx="1350942" cy="669450"/>
          </a:xfrm>
          <a:prstGeom prst="rect">
            <a:avLst/>
          </a:prstGeom>
          <a:noFill/>
        </p:spPr>
        <p:txBody>
          <a:bodyPr wrap="square" lIns="129578" tIns="64788" rIns="129578" bIns="64788" rtlCol="0">
            <a:spAutoFit/>
          </a:bodyPr>
          <a:lstStyle/>
          <a:p>
            <a:r>
              <a:rPr lang="ja-JP" altLang="en-US" sz="3500" b="1" dirty="0">
                <a:solidFill>
                  <a:schemeClr val="accent3">
                    <a:lumMod val="50000"/>
                  </a:schemeClr>
                </a:solidFill>
                <a:latin typeface="HG丸ｺﾞｼｯｸM-PRO" panose="020F0600000000000000" pitchFamily="50" charset="-128"/>
                <a:ea typeface="HG丸ｺﾞｼｯｸM-PRO" panose="020F0600000000000000" pitchFamily="50" charset="-128"/>
              </a:rPr>
              <a:t>事故</a:t>
            </a:r>
          </a:p>
        </p:txBody>
      </p:sp>
      <p:sp>
        <p:nvSpPr>
          <p:cNvPr id="24" name="テキスト ボックス 23"/>
          <p:cNvSpPr txBox="1"/>
          <p:nvPr/>
        </p:nvSpPr>
        <p:spPr>
          <a:xfrm>
            <a:off x="8592576" y="2558949"/>
            <a:ext cx="3790601" cy="1208059"/>
          </a:xfrm>
          <a:prstGeom prst="rect">
            <a:avLst/>
          </a:prstGeom>
          <a:noFill/>
        </p:spPr>
        <p:txBody>
          <a:bodyPr wrap="square" lIns="129578" tIns="64788" rIns="129578" bIns="64788" rtlCol="0">
            <a:spAutoFit/>
          </a:bodyPr>
          <a:lstStyle/>
          <a:p>
            <a:pPr algn="ctr"/>
            <a:r>
              <a:rPr lang="ja-JP" altLang="en-US" sz="3500" b="1" dirty="0">
                <a:solidFill>
                  <a:schemeClr val="tx2"/>
                </a:solidFill>
                <a:latin typeface="HG丸ｺﾞｼｯｸM-PRO" panose="020F0600000000000000" pitchFamily="50" charset="-128"/>
                <a:ea typeface="HG丸ｺﾞｼｯｸM-PRO" panose="020F0600000000000000" pitchFamily="50" charset="-128"/>
              </a:rPr>
              <a:t>仕事・学校での問題</a:t>
            </a:r>
          </a:p>
        </p:txBody>
      </p:sp>
      <p:sp>
        <p:nvSpPr>
          <p:cNvPr id="6" name="正方形/長方形 5"/>
          <p:cNvSpPr/>
          <p:nvPr/>
        </p:nvSpPr>
        <p:spPr>
          <a:xfrm>
            <a:off x="4627972" y="6861374"/>
            <a:ext cx="4429050" cy="1361948"/>
          </a:xfrm>
          <a:prstGeom prst="rect">
            <a:avLst/>
          </a:prstGeom>
          <a:noFill/>
        </p:spPr>
        <p:txBody>
          <a:bodyPr wrap="square" lIns="129578" tIns="64788" rIns="129578" bIns="64788">
            <a:spAutoFit/>
          </a:bodyPr>
          <a:lstStyle/>
          <a:p>
            <a:pPr algn="ctr"/>
            <a:r>
              <a:rPr lang="ja-JP" altLang="en-US" sz="8000" b="1" dirty="0">
                <a:ln w="3175">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依存症</a:t>
            </a:r>
          </a:p>
        </p:txBody>
      </p:sp>
    </p:spTree>
    <p:extLst>
      <p:ext uri="{BB962C8B-B14F-4D97-AF65-F5344CB8AC3E}">
        <p14:creationId xmlns:p14="http://schemas.microsoft.com/office/powerpoint/2010/main" val="2896978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864345" y="5412078"/>
            <a:ext cx="8641292" cy="3927985"/>
          </a:xfrm>
          <a:prstGeom prst="ellipse">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algn="ctr"/>
            <a:endParaRPr kumimoji="1" lang="ja-JP" altLang="en-US"/>
          </a:p>
        </p:txBody>
      </p:sp>
      <p:sp>
        <p:nvSpPr>
          <p:cNvPr id="4" name="タイトル 1"/>
          <p:cNvSpPr txBox="1">
            <a:spLocks/>
          </p:cNvSpPr>
          <p:nvPr/>
        </p:nvSpPr>
        <p:spPr bwMode="auto">
          <a:xfrm>
            <a:off x="0" y="396000"/>
            <a:ext cx="12960000" cy="1080000"/>
          </a:xfrm>
          <a:prstGeom prst="rect">
            <a:avLst/>
          </a:prstGeom>
          <a:solidFill>
            <a:srgbClr val="FFCC99"/>
          </a:solidFill>
          <a:ln>
            <a:noFill/>
          </a:ln>
        </p:spPr>
        <p:txBody>
          <a:bodyPr lIns="129578" tIns="64788" rIns="129578" bIns="64788"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sz="5500" b="1" dirty="0">
                <a:latin typeface="HG丸ｺﾞｼｯｸM-PRO" panose="020F0600000000000000" pitchFamily="50" charset="-128"/>
                <a:ea typeface="HG丸ｺﾞｼｯｸM-PRO" panose="020F0600000000000000" pitchFamily="50" charset="-128"/>
              </a:rPr>
              <a:t>依存症は回復できます</a:t>
            </a:r>
          </a:p>
        </p:txBody>
      </p:sp>
      <p:sp>
        <p:nvSpPr>
          <p:cNvPr id="5" name="テキスト ボックス 4"/>
          <p:cNvSpPr txBox="1"/>
          <p:nvPr/>
        </p:nvSpPr>
        <p:spPr>
          <a:xfrm>
            <a:off x="431999" y="1861200"/>
            <a:ext cx="12097641" cy="2999725"/>
          </a:xfrm>
          <a:prstGeom prst="rect">
            <a:avLst/>
          </a:prstGeom>
          <a:solidFill>
            <a:srgbClr val="D5FFD5"/>
          </a:solidFill>
        </p:spPr>
        <p:txBody>
          <a:bodyPr wrap="square" lIns="360000" tIns="64788" rIns="129578" bIns="64788" rtlCol="0">
            <a:noAutofit/>
          </a:bodyPr>
          <a:lstStyle/>
          <a:p>
            <a:pPr>
              <a:lnSpc>
                <a:spcPct val="150000"/>
              </a:lnSpc>
            </a:pPr>
            <a:r>
              <a:rPr lang="ja-JP" altLang="en-US" sz="4200" b="1" dirty="0">
                <a:latin typeface="HG丸ｺﾞｼｯｸM-PRO" panose="020F0600000000000000" pitchFamily="50" charset="-128"/>
                <a:ea typeface="HG丸ｺﾞｼｯｸM-PRO" panose="020F0600000000000000" pitchFamily="50" charset="-128"/>
              </a:rPr>
              <a:t>適切な支援を受けることで、物質や行為への</a:t>
            </a:r>
            <a:endParaRPr lang="en-US" altLang="ja-JP" sz="42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4200" b="1" dirty="0">
                <a:latin typeface="HG丸ｺﾞｼｯｸM-PRO" panose="020F0600000000000000" pitchFamily="50" charset="-128"/>
                <a:ea typeface="HG丸ｺﾞｼｯｸM-PRO" panose="020F0600000000000000" pitchFamily="50" charset="-128"/>
              </a:rPr>
              <a:t>依存を必要としない生活を送ることができます。</a:t>
            </a:r>
            <a:endParaRPr lang="en-US" altLang="ja-JP" sz="42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4200" b="1" dirty="0">
                <a:latin typeface="HG丸ｺﾞｼｯｸM-PRO" panose="020F0600000000000000" pitchFamily="50" charset="-128"/>
                <a:ea typeface="HG丸ｺﾞｼｯｸM-PRO" panose="020F0600000000000000" pitchFamily="50" charset="-128"/>
              </a:rPr>
              <a:t>これを「回復」といいます。</a:t>
            </a:r>
          </a:p>
        </p:txBody>
      </p:sp>
      <p:sp>
        <p:nvSpPr>
          <p:cNvPr id="6" name="正方形/長方形 5"/>
          <p:cNvSpPr/>
          <p:nvPr/>
        </p:nvSpPr>
        <p:spPr>
          <a:xfrm>
            <a:off x="1472092" y="6190759"/>
            <a:ext cx="7425798" cy="2370622"/>
          </a:xfrm>
          <a:prstGeom prst="rect">
            <a:avLst/>
          </a:prstGeom>
        </p:spPr>
        <p:txBody>
          <a:bodyPr wrap="square" lIns="129578" tIns="64788" rIns="129578" bIns="64788">
            <a:spAutoFit/>
          </a:bodyPr>
          <a:lstStyle/>
          <a:p>
            <a:pPr>
              <a:lnSpc>
                <a:spcPts val="4500"/>
              </a:lnSpc>
            </a:pPr>
            <a:r>
              <a:rPr lang="ja-JP" altLang="en-US" sz="3500" b="1" dirty="0">
                <a:latin typeface="HG丸ｺﾞｼｯｸM-PRO" panose="020F0600000000000000" pitchFamily="50" charset="-128"/>
                <a:ea typeface="HG丸ｺﾞｼｯｸM-PRO" panose="020F0600000000000000" pitchFamily="50" charset="-128"/>
              </a:rPr>
              <a:t>もし回復途上で、再飲酒・再使用・再行為などがあったとしても、</a:t>
            </a:r>
            <a:endParaRPr lang="en-US" altLang="ja-JP" sz="3500" b="1" dirty="0">
              <a:latin typeface="HG丸ｺﾞｼｯｸM-PRO" panose="020F0600000000000000" pitchFamily="50" charset="-128"/>
              <a:ea typeface="HG丸ｺﾞｼｯｸM-PRO" panose="020F0600000000000000" pitchFamily="50" charset="-128"/>
            </a:endParaRPr>
          </a:p>
          <a:p>
            <a:pPr>
              <a:lnSpc>
                <a:spcPts val="4500"/>
              </a:lnSpc>
            </a:pPr>
            <a:r>
              <a:rPr lang="ja-JP" altLang="en-US" sz="3500" b="1" dirty="0">
                <a:latin typeface="HG丸ｺﾞｼｯｸM-PRO" panose="020F0600000000000000" pitchFamily="50" charset="-128"/>
                <a:ea typeface="HG丸ｺﾞｼｯｸM-PRO" panose="020F0600000000000000" pitchFamily="50" charset="-128"/>
              </a:rPr>
              <a:t>そこからやめ続けることを再開することが大切です</a:t>
            </a:r>
          </a:p>
        </p:txBody>
      </p:sp>
      <p:pic>
        <p:nvPicPr>
          <p:cNvPr id="10" name="Picture 2" descr="シンプルな人間関係のイラスト（棒人間）"/>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46728" y="6536931"/>
            <a:ext cx="2473686" cy="2473786"/>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31A8A2BA-48A9-43F4-852E-BCA3C59F90C5}" type="slidenum">
              <a:rPr lang="ja-JP" altLang="en-US" smtClean="0"/>
              <a:pPr/>
              <a:t>16</a:t>
            </a:fld>
            <a:endParaRPr lang="ja-JP" altLang="en-US"/>
          </a:p>
        </p:txBody>
      </p:sp>
    </p:spTree>
    <p:extLst>
      <p:ext uri="{BB962C8B-B14F-4D97-AF65-F5344CB8AC3E}">
        <p14:creationId xmlns:p14="http://schemas.microsoft.com/office/powerpoint/2010/main" val="4087290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FFEB"/>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0857" y="4050771"/>
            <a:ext cx="12040223" cy="1620308"/>
          </a:xfrm>
        </p:spPr>
        <p:txBody>
          <a:bodyPr>
            <a:noAutofit/>
          </a:bodyPr>
          <a:lstStyle/>
          <a:p>
            <a:r>
              <a:rPr lang="ja-JP" altLang="en-US" sz="6500" b="1" dirty="0"/>
              <a:t>２．対応とつなぎ方のポイント</a:t>
            </a:r>
            <a:endParaRPr kumimoji="1" lang="ja-JP" altLang="en-US" sz="6500" b="1" dirty="0"/>
          </a:p>
        </p:txBody>
      </p:sp>
      <p:sp>
        <p:nvSpPr>
          <p:cNvPr id="3" name="スライド番号プレースホルダー 2"/>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17</a:t>
            </a:fld>
            <a:endParaRPr kumimoji="1" lang="ja-JP" altLang="en-US" sz="17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0327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p:nvPr/>
        </p:nvSpPr>
        <p:spPr>
          <a:xfrm>
            <a:off x="8712754" y="5728137"/>
            <a:ext cx="3633184" cy="1837404"/>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algn="ctr"/>
            <a:endParaRPr kumimoji="1" lang="ja-JP" altLang="en-US"/>
          </a:p>
        </p:txBody>
      </p:sp>
      <p:sp>
        <p:nvSpPr>
          <p:cNvPr id="11" name="円/楕円 10"/>
          <p:cNvSpPr/>
          <p:nvPr/>
        </p:nvSpPr>
        <p:spPr>
          <a:xfrm>
            <a:off x="8083001" y="2606935"/>
            <a:ext cx="3633184" cy="1837404"/>
          </a:xfrm>
          <a:prstGeom prst="ellipse">
            <a:avLst/>
          </a:prstGeom>
          <a:solidFill>
            <a:srgbClr val="F2EF7A"/>
          </a:solidFill>
          <a:ln>
            <a:no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algn="ctr"/>
            <a:endParaRPr kumimoji="1" lang="ja-JP" altLang="en-US"/>
          </a:p>
        </p:txBody>
      </p:sp>
      <p:sp>
        <p:nvSpPr>
          <p:cNvPr id="10" name="円/楕円 9"/>
          <p:cNvSpPr/>
          <p:nvPr/>
        </p:nvSpPr>
        <p:spPr>
          <a:xfrm>
            <a:off x="616001" y="6141952"/>
            <a:ext cx="3633184" cy="1837404"/>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algn="ctr"/>
            <a:endParaRPr kumimoji="1" lang="ja-JP" altLang="en-US"/>
          </a:p>
        </p:txBody>
      </p:sp>
      <p:sp>
        <p:nvSpPr>
          <p:cNvPr id="3" name="円/楕円 2"/>
          <p:cNvSpPr/>
          <p:nvPr/>
        </p:nvSpPr>
        <p:spPr>
          <a:xfrm>
            <a:off x="1080550" y="3331625"/>
            <a:ext cx="3633184" cy="1837404"/>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algn="ctr"/>
            <a:endParaRPr kumimoji="1" lang="ja-JP" altLang="en-US"/>
          </a:p>
        </p:txBody>
      </p:sp>
      <p:sp>
        <p:nvSpPr>
          <p:cNvPr id="2" name="タイトル 1"/>
          <p:cNvSpPr txBox="1">
            <a:spLocks/>
          </p:cNvSpPr>
          <p:nvPr/>
        </p:nvSpPr>
        <p:spPr bwMode="auto">
          <a:xfrm>
            <a:off x="0" y="360000"/>
            <a:ext cx="12960000" cy="1080000"/>
          </a:xfrm>
          <a:prstGeom prst="rect">
            <a:avLst/>
          </a:prstGeom>
          <a:solidFill>
            <a:srgbClr val="FFCC99"/>
          </a:solidFill>
          <a:ln>
            <a:noFill/>
          </a:ln>
        </p:spPr>
        <p:txBody>
          <a:bodyPr lIns="129578" tIns="64788" rIns="129578" bIns="64788"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sz="5500" b="1" dirty="0">
                <a:latin typeface="HG丸ｺﾞｼｯｸM-PRO" panose="020F0600000000000000" pitchFamily="50" charset="-128"/>
                <a:ea typeface="HG丸ｺﾞｼｯｸM-PRO" panose="020F0600000000000000" pitchFamily="50" charset="-128"/>
              </a:rPr>
              <a:t>説教や約束は有効ではない</a:t>
            </a: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37270" y="4466136"/>
            <a:ext cx="3885458" cy="454458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64818" y="1819864"/>
            <a:ext cx="2430363" cy="2430463"/>
          </a:xfrm>
          <a:prstGeom prst="rect">
            <a:avLst/>
          </a:prstGeom>
        </p:spPr>
      </p:pic>
      <p:sp>
        <p:nvSpPr>
          <p:cNvPr id="7" name="正方形/長方形 6"/>
          <p:cNvSpPr/>
          <p:nvPr/>
        </p:nvSpPr>
        <p:spPr>
          <a:xfrm>
            <a:off x="1791588" y="3595874"/>
            <a:ext cx="2234137" cy="1308906"/>
          </a:xfrm>
          <a:prstGeom prst="rect">
            <a:avLst/>
          </a:prstGeom>
          <a:noFill/>
        </p:spPr>
        <p:txBody>
          <a:bodyPr wrap="none" lIns="129578" tIns="64788" rIns="129578" bIns="64788">
            <a:spAutoFit/>
            <a:scene3d>
              <a:camera prst="orthographicFront"/>
              <a:lightRig rig="soft" dir="t">
                <a:rot lat="0" lon="0" rev="15600000"/>
              </a:lightRig>
            </a:scene3d>
            <a:sp3d extrusionH="57150" prstMaterial="softEdge">
              <a:bevelT w="25400" h="38100"/>
            </a:sp3d>
          </a:bodyPr>
          <a:lstStyle/>
          <a:p>
            <a:pPr algn="ctr"/>
            <a:r>
              <a:rPr lang="ja-JP" altLang="en-US" sz="7700" b="1" dirty="0">
                <a:ln/>
                <a:solidFill>
                  <a:srgbClr val="002060"/>
                </a:solidFill>
              </a:rPr>
              <a:t>説教</a:t>
            </a:r>
          </a:p>
        </p:txBody>
      </p:sp>
      <p:sp>
        <p:nvSpPr>
          <p:cNvPr id="8" name="正方形/長方形 7"/>
          <p:cNvSpPr/>
          <p:nvPr/>
        </p:nvSpPr>
        <p:spPr>
          <a:xfrm>
            <a:off x="9412277" y="5992386"/>
            <a:ext cx="2234137" cy="1308906"/>
          </a:xfrm>
          <a:prstGeom prst="rect">
            <a:avLst/>
          </a:prstGeom>
          <a:noFill/>
        </p:spPr>
        <p:txBody>
          <a:bodyPr wrap="none" lIns="129578" tIns="64788" rIns="129578" bIns="64788">
            <a:spAutoFit/>
            <a:scene3d>
              <a:camera prst="orthographicFront"/>
              <a:lightRig rig="soft" dir="t">
                <a:rot lat="0" lon="0" rev="15600000"/>
              </a:lightRig>
            </a:scene3d>
            <a:sp3d extrusionH="57150" prstMaterial="softEdge">
              <a:bevelT w="25400" h="38100"/>
            </a:sp3d>
          </a:bodyPr>
          <a:lstStyle/>
          <a:p>
            <a:pPr algn="ctr"/>
            <a:r>
              <a:rPr lang="ja-JP" altLang="en-US" sz="7700" b="1" dirty="0">
                <a:ln/>
                <a:solidFill>
                  <a:srgbClr val="002060"/>
                </a:solidFill>
              </a:rPr>
              <a:t>叱責</a:t>
            </a:r>
          </a:p>
        </p:txBody>
      </p:sp>
      <p:sp>
        <p:nvSpPr>
          <p:cNvPr id="9" name="正方形/長方形 8"/>
          <p:cNvSpPr/>
          <p:nvPr/>
        </p:nvSpPr>
        <p:spPr>
          <a:xfrm>
            <a:off x="1283719" y="6406201"/>
            <a:ext cx="2234137" cy="1308906"/>
          </a:xfrm>
          <a:prstGeom prst="rect">
            <a:avLst/>
          </a:prstGeom>
          <a:noFill/>
        </p:spPr>
        <p:txBody>
          <a:bodyPr wrap="none" lIns="129578" tIns="64788" rIns="129578" bIns="64788">
            <a:spAutoFit/>
            <a:scene3d>
              <a:camera prst="orthographicFront"/>
              <a:lightRig rig="soft" dir="t">
                <a:rot lat="0" lon="0" rev="15600000"/>
              </a:lightRig>
            </a:scene3d>
            <a:sp3d extrusionH="57150" prstMaterial="softEdge">
              <a:bevelT w="25400" h="38100"/>
            </a:sp3d>
          </a:bodyPr>
          <a:lstStyle/>
          <a:p>
            <a:pPr algn="ctr"/>
            <a:r>
              <a:rPr lang="ja-JP" altLang="en-US" sz="7700" b="1" dirty="0">
                <a:ln/>
                <a:solidFill>
                  <a:srgbClr val="002060"/>
                </a:solidFill>
              </a:rPr>
              <a:t>説得</a:t>
            </a:r>
          </a:p>
        </p:txBody>
      </p:sp>
      <p:sp>
        <p:nvSpPr>
          <p:cNvPr id="13" name="スライド番号プレースホルダー 12"/>
          <p:cNvSpPr>
            <a:spLocks noGrp="1"/>
          </p:cNvSpPr>
          <p:nvPr>
            <p:ph type="sldNum" sz="quarter" idx="12"/>
          </p:nvPr>
        </p:nvSpPr>
        <p:spPr/>
        <p:txBody>
          <a:bodyPr/>
          <a:lstStyle/>
          <a:p>
            <a:fld id="{31A8A2BA-48A9-43F4-852E-BCA3C59F90C5}" type="slidenum">
              <a:rPr kumimoji="1" lang="ja-JP" altLang="en-US" smtClean="0"/>
              <a:t>18</a:t>
            </a:fld>
            <a:endParaRPr kumimoji="1" lang="ja-JP" altLang="en-US"/>
          </a:p>
        </p:txBody>
      </p:sp>
      <p:sp>
        <p:nvSpPr>
          <p:cNvPr id="6" name="正方形/長方形 5"/>
          <p:cNvSpPr/>
          <p:nvPr/>
        </p:nvSpPr>
        <p:spPr>
          <a:xfrm>
            <a:off x="8741895" y="2858569"/>
            <a:ext cx="2234137" cy="1308906"/>
          </a:xfrm>
          <a:prstGeom prst="rect">
            <a:avLst/>
          </a:prstGeom>
          <a:noFill/>
        </p:spPr>
        <p:txBody>
          <a:bodyPr wrap="none" lIns="129578" tIns="64788" rIns="129578" bIns="64788">
            <a:spAutoFit/>
            <a:scene3d>
              <a:camera prst="orthographicFront"/>
              <a:lightRig rig="soft" dir="t">
                <a:rot lat="0" lon="0" rev="15600000"/>
              </a:lightRig>
            </a:scene3d>
            <a:sp3d extrusionH="57150" prstMaterial="softEdge">
              <a:bevelT w="25400" h="38100"/>
            </a:sp3d>
          </a:bodyPr>
          <a:lstStyle/>
          <a:p>
            <a:pPr algn="ctr"/>
            <a:r>
              <a:rPr lang="ja-JP" altLang="en-US" sz="7700" b="1" dirty="0">
                <a:ln/>
                <a:solidFill>
                  <a:srgbClr val="002060"/>
                </a:solidFill>
              </a:rPr>
              <a:t>約束</a:t>
            </a:r>
          </a:p>
        </p:txBody>
      </p:sp>
    </p:spTree>
    <p:extLst>
      <p:ext uri="{BB962C8B-B14F-4D97-AF65-F5344CB8AC3E}">
        <p14:creationId xmlns:p14="http://schemas.microsoft.com/office/powerpoint/2010/main" val="195367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7" y="4050771"/>
            <a:ext cx="11665744" cy="1620308"/>
          </a:xfrm>
        </p:spPr>
        <p:txBody>
          <a:bodyPr>
            <a:normAutofit/>
          </a:bodyPr>
          <a:lstStyle/>
          <a:p>
            <a:r>
              <a:rPr kumimoji="1" lang="ja-JP" altLang="en-US" sz="6500" b="1" dirty="0"/>
              <a:t>はじめに</a:t>
            </a:r>
          </a:p>
        </p:txBody>
      </p:sp>
      <p:sp>
        <p:nvSpPr>
          <p:cNvPr id="3" name="スライド番号プレースホルダー 2"/>
          <p:cNvSpPr>
            <a:spLocks noGrp="1"/>
          </p:cNvSpPr>
          <p:nvPr>
            <p:ph type="sldNum" sz="quarter" idx="12"/>
          </p:nvPr>
        </p:nvSpPr>
        <p:spPr/>
        <p:txBody>
          <a:bodyPr/>
          <a:lstStyle/>
          <a:p>
            <a:fld id="{31A8A2BA-48A9-43F4-852E-BCA3C59F90C5}" type="slidenum">
              <a:rPr lang="ja-JP" altLang="en-US" smtClean="0">
                <a:solidFill>
                  <a:schemeClr val="tx1"/>
                </a:solidFill>
              </a:rPr>
              <a:pPr/>
              <a:t>1</a:t>
            </a:fld>
            <a:endParaRPr lang="ja-JP" altLang="en-US">
              <a:solidFill>
                <a:schemeClr val="tx1"/>
              </a:solidFill>
            </a:endParaRPr>
          </a:p>
        </p:txBody>
      </p:sp>
    </p:spTree>
    <p:extLst>
      <p:ext uri="{BB962C8B-B14F-4D97-AF65-F5344CB8AC3E}">
        <p14:creationId xmlns:p14="http://schemas.microsoft.com/office/powerpoint/2010/main" val="399637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360000"/>
            <a:ext cx="12960000" cy="1080000"/>
          </a:xfrm>
          <a:prstGeom prst="rect">
            <a:avLst/>
          </a:prstGeom>
          <a:solidFill>
            <a:srgbClr val="FFCC99"/>
          </a:solidFill>
          <a:ln>
            <a:noFill/>
          </a:ln>
        </p:spPr>
        <p:txBody>
          <a:bodyPr lIns="129578" tIns="64788" rIns="129578" bIns="64788"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1295791" rtl="0" eaLnBrk="0" fontAlgn="base" latinLnBrk="0" hangingPunct="0">
              <a:lnSpc>
                <a:spcPct val="100000"/>
              </a:lnSpc>
              <a:spcBef>
                <a:spcPct val="0"/>
              </a:spcBef>
              <a:spcAft>
                <a:spcPct val="0"/>
              </a:spcAft>
              <a:buClrTx/>
              <a:buSzTx/>
              <a:buFontTx/>
              <a:buNone/>
              <a:tabLst/>
              <a:defRPr/>
            </a:pPr>
            <a:r>
              <a:rPr kumimoji="1" lang="ja-JP" altLang="en-US" sz="5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背景を理解する　①</a:t>
            </a:r>
          </a:p>
        </p:txBody>
      </p:sp>
      <p:sp>
        <p:nvSpPr>
          <p:cNvPr id="3" name="テキスト ボックス 2"/>
          <p:cNvSpPr txBox="1"/>
          <p:nvPr/>
        </p:nvSpPr>
        <p:spPr>
          <a:xfrm>
            <a:off x="1659208" y="7639402"/>
            <a:ext cx="9288720" cy="746395"/>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その人なりの理由があるのかも</a:t>
            </a:r>
            <a:r>
              <a:rPr kumimoji="1" lang="en-US" altLang="ja-JP"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p:cNvSpPr>
            <a:spLocks noGrp="1"/>
          </p:cNvSpPr>
          <p:nvPr>
            <p:ph type="sldNum" sz="quarter" idx="12"/>
          </p:nvPr>
        </p:nvSpPr>
        <p:spPr>
          <a:xfrm>
            <a:off x="9505189" y="9010717"/>
            <a:ext cx="3024452" cy="517598"/>
          </a:xfrm>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19</a:t>
            </a:fld>
            <a:endParaRPr kumimoji="1" lang="ja-JP" altLang="en-US" sz="1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テキスト ボックス 6">
            <a:extLst>
              <a:ext uri="{FF2B5EF4-FFF2-40B4-BE49-F238E27FC236}">
                <a16:creationId xmlns:a16="http://schemas.microsoft.com/office/drawing/2014/main" id="{EA39099C-CDE2-4857-B4FC-1E9AD0CBAF8D}"/>
              </a:ext>
            </a:extLst>
          </p:cNvPr>
          <p:cNvSpPr txBox="1"/>
          <p:nvPr/>
        </p:nvSpPr>
        <p:spPr>
          <a:xfrm>
            <a:off x="642507" y="1907330"/>
            <a:ext cx="11674985" cy="4522767"/>
          </a:xfrm>
          <a:prstGeom prst="rect">
            <a:avLst/>
          </a:prstGeom>
          <a:solidFill>
            <a:srgbClr val="F5F39D"/>
          </a:solidFill>
        </p:spPr>
        <p:txBody>
          <a:bodyPr wrap="square" lIns="360000" tIns="64788" rIns="129578" bIns="64788" rtlCol="0">
            <a:noAutofit/>
          </a:bodyPr>
          <a:lstStyle/>
          <a:p>
            <a:pPr>
              <a:lnSpc>
                <a:spcPct val="150000"/>
              </a:lnSpc>
            </a:pPr>
            <a:r>
              <a:rPr lang="ja-JP" altLang="en-US" sz="4500" b="1" dirty="0">
                <a:latin typeface="HG丸ｺﾞｼｯｸM-PRO" panose="020F0600000000000000" pitchFamily="50" charset="-128"/>
                <a:ea typeface="HG丸ｺﾞｼｯｸM-PRO" panose="020F0600000000000000" pitchFamily="50" charset="-128"/>
              </a:rPr>
              <a:t>過去や現在において何らかの不安や苦痛を</a:t>
            </a:r>
            <a:endParaRPr lang="en-US" altLang="ja-JP" sz="45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4500" b="1" dirty="0">
                <a:latin typeface="HG丸ｺﾞｼｯｸM-PRO" panose="020F0600000000000000" pitchFamily="50" charset="-128"/>
                <a:ea typeface="HG丸ｺﾞｼｯｸM-PRO" panose="020F0600000000000000" pitchFamily="50" charset="-128"/>
              </a:rPr>
              <a:t>感じたり、孤独な状況にあって、それを</a:t>
            </a:r>
            <a:endParaRPr lang="en-US" altLang="ja-JP" sz="45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4500" b="1" dirty="0">
                <a:latin typeface="HG丸ｺﾞｼｯｸM-PRO" panose="020F0600000000000000" pitchFamily="50" charset="-128"/>
                <a:ea typeface="HG丸ｺﾞｼｯｸM-PRO" panose="020F0600000000000000" pitchFamily="50" charset="-128"/>
              </a:rPr>
              <a:t>少しでも紛らわすために、物質や行為に</a:t>
            </a:r>
            <a:endParaRPr lang="en-US" altLang="ja-JP" sz="45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4500" b="1" dirty="0">
                <a:latin typeface="HG丸ｺﾞｼｯｸM-PRO" panose="020F0600000000000000" pitchFamily="50" charset="-128"/>
                <a:ea typeface="HG丸ｺﾞｼｯｸM-PRO" panose="020F0600000000000000" pitchFamily="50" charset="-128"/>
              </a:rPr>
              <a:t>依存しているのかもしれません。</a:t>
            </a:r>
          </a:p>
        </p:txBody>
      </p:sp>
      <p:pic>
        <p:nvPicPr>
          <p:cNvPr id="5122" name="Picture 2" descr="とぼとぼ歩いている人のイラスト（女性）"/>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89281" y="6895930"/>
            <a:ext cx="2373489" cy="237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7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360000"/>
            <a:ext cx="12960000" cy="1080000"/>
          </a:xfrm>
          <a:solidFill>
            <a:srgbClr val="FFCC99"/>
          </a:solidFill>
        </p:spPr>
        <p:txBody>
          <a:bodyPr>
            <a:normAutofit/>
          </a:bodyPr>
          <a:lstStyle/>
          <a:p>
            <a:r>
              <a:rPr lang="ja-JP" altLang="en-US" sz="5500" b="1" dirty="0"/>
              <a:t>背景を理解する　②</a:t>
            </a:r>
            <a:endParaRPr kumimoji="1" lang="ja-JP" altLang="en-US" sz="5500" b="1" dirty="0"/>
          </a:p>
        </p:txBody>
      </p:sp>
      <p:pic>
        <p:nvPicPr>
          <p:cNvPr id="1026" name="Picture 2" descr="松葉杖を使う人のイラスト（女性）">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92219" y="4510696"/>
            <a:ext cx="2418791" cy="440688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48321" y="2346693"/>
            <a:ext cx="11137466" cy="3593328"/>
          </a:xfrm>
          <a:prstGeom prst="rect">
            <a:avLst/>
          </a:prstGeom>
          <a:noFill/>
        </p:spPr>
        <p:txBody>
          <a:bodyPr wrap="square" lIns="129578" tIns="64788" rIns="129578" bIns="64788" rtlCol="0">
            <a:spAutoFit/>
          </a:bodyPr>
          <a:lstStyle/>
          <a:p>
            <a:pPr algn="ctr"/>
            <a:r>
              <a:rPr lang="ja-JP" altLang="en-US" sz="4500" b="1" dirty="0">
                <a:latin typeface="HG丸ｺﾞｼｯｸM-PRO" panose="020F0600000000000000" pitchFamily="50" charset="-128"/>
                <a:ea typeface="HG丸ｺﾞｼｯｸM-PRO" panose="020F0600000000000000" pitchFamily="50" charset="-128"/>
              </a:rPr>
              <a:t>アルコール・薬物・ギャンブル等が</a:t>
            </a:r>
            <a:endParaRPr lang="en-US" altLang="ja-JP" sz="4500" b="1" dirty="0">
              <a:latin typeface="HG丸ｺﾞｼｯｸM-PRO" panose="020F0600000000000000" pitchFamily="50" charset="-128"/>
              <a:ea typeface="HG丸ｺﾞｼｯｸM-PRO" panose="020F0600000000000000" pitchFamily="50" charset="-128"/>
            </a:endParaRPr>
          </a:p>
          <a:p>
            <a:pPr algn="ctr"/>
            <a:endParaRPr lang="en-US" altLang="ja-JP" sz="4500" b="1" dirty="0">
              <a:latin typeface="HG丸ｺﾞｼｯｸM-PRO" panose="020F0600000000000000" pitchFamily="50" charset="-128"/>
              <a:ea typeface="HG丸ｺﾞｼｯｸM-PRO" panose="020F0600000000000000" pitchFamily="50" charset="-128"/>
            </a:endParaRPr>
          </a:p>
          <a:p>
            <a:pPr algn="ctr"/>
            <a:r>
              <a:rPr lang="ja-JP" altLang="en-US" sz="4500" b="1" dirty="0">
                <a:latin typeface="HG丸ｺﾞｼｯｸM-PRO" panose="020F0600000000000000" pitchFamily="50" charset="-128"/>
                <a:ea typeface="HG丸ｺﾞｼｯｸM-PRO" panose="020F0600000000000000" pitchFamily="50" charset="-128"/>
              </a:rPr>
              <a:t>その人にとっては</a:t>
            </a:r>
            <a:endParaRPr lang="en-US" altLang="ja-JP" sz="4500" b="1" dirty="0">
              <a:latin typeface="HG丸ｺﾞｼｯｸM-PRO" panose="020F0600000000000000" pitchFamily="50" charset="-128"/>
              <a:ea typeface="HG丸ｺﾞｼｯｸM-PRO" panose="020F0600000000000000" pitchFamily="50" charset="-128"/>
            </a:endParaRPr>
          </a:p>
          <a:p>
            <a:pPr algn="ctr"/>
            <a:endParaRPr lang="en-US" altLang="ja-JP" sz="4500" b="1" dirty="0">
              <a:latin typeface="HG丸ｺﾞｼｯｸM-PRO" panose="020F0600000000000000" pitchFamily="50" charset="-128"/>
              <a:ea typeface="HG丸ｺﾞｼｯｸM-PRO" panose="020F0600000000000000" pitchFamily="50" charset="-128"/>
            </a:endParaRPr>
          </a:p>
          <a:p>
            <a:pPr algn="ctr"/>
            <a:r>
              <a:rPr lang="ja-JP" altLang="en-US" sz="4500" b="1" dirty="0">
                <a:latin typeface="HG丸ｺﾞｼｯｸM-PRO" panose="020F0600000000000000" pitchFamily="50" charset="-128"/>
                <a:ea typeface="HG丸ｺﾞｼｯｸM-PRO" panose="020F0600000000000000" pitchFamily="50" charset="-128"/>
              </a:rPr>
              <a:t>松葉杖だったら・・・</a:t>
            </a:r>
          </a:p>
        </p:txBody>
      </p:sp>
      <p:sp>
        <p:nvSpPr>
          <p:cNvPr id="3" name="スライド番号プレースホルダー 2"/>
          <p:cNvSpPr>
            <a:spLocks noGrp="1"/>
          </p:cNvSpPr>
          <p:nvPr>
            <p:ph type="sldNum" sz="quarter" idx="12"/>
          </p:nvPr>
        </p:nvSpPr>
        <p:spPr/>
        <p:txBody>
          <a:bodyPr/>
          <a:lstStyle/>
          <a:p>
            <a:fld id="{31A8A2BA-48A9-43F4-852E-BCA3C59F90C5}" type="slidenum">
              <a:rPr lang="ja-JP" altLang="en-US" smtClean="0"/>
              <a:pPr/>
              <a:t>20</a:t>
            </a:fld>
            <a:endParaRPr lang="ja-JP" altLang="en-US"/>
          </a:p>
        </p:txBody>
      </p:sp>
    </p:spTree>
    <p:extLst>
      <p:ext uri="{BB962C8B-B14F-4D97-AF65-F5344CB8AC3E}">
        <p14:creationId xmlns:p14="http://schemas.microsoft.com/office/powerpoint/2010/main" val="2488109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4466" y="1744243"/>
            <a:ext cx="12453009" cy="7509170"/>
          </a:xfrm>
          <a:prstGeom prst="roundRect">
            <a:avLst>
              <a:gd name="adj" fmla="val 1010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algn="ctr"/>
            <a:endParaRPr kumimoji="1" lang="ja-JP" altLang="en-US"/>
          </a:p>
        </p:txBody>
      </p:sp>
      <p:sp>
        <p:nvSpPr>
          <p:cNvPr id="4" name="タイトル 1"/>
          <p:cNvSpPr>
            <a:spLocks noGrp="1"/>
          </p:cNvSpPr>
          <p:nvPr>
            <p:ph type="title"/>
          </p:nvPr>
        </p:nvSpPr>
        <p:spPr>
          <a:xfrm>
            <a:off x="0" y="360000"/>
            <a:ext cx="12960000" cy="1080000"/>
          </a:xfrm>
          <a:solidFill>
            <a:srgbClr val="FFCC99"/>
          </a:solidFill>
        </p:spPr>
        <p:txBody>
          <a:bodyPr>
            <a:normAutofit/>
          </a:bodyPr>
          <a:lstStyle/>
          <a:p>
            <a:r>
              <a:rPr lang="ja-JP" altLang="en-US" sz="5500" b="1" dirty="0"/>
              <a:t>支援の仕方（寄り添う）</a:t>
            </a:r>
            <a:endParaRPr kumimoji="1" lang="ja-JP" altLang="en-US" sz="5500" b="1" dirty="0"/>
          </a:p>
        </p:txBody>
      </p:sp>
      <p:sp>
        <p:nvSpPr>
          <p:cNvPr id="5" name="AutoShape 2" descr="世間話をする男性のイラスト">
            <a:hlinkClick r:id="rId3"/>
          </p:cNvPr>
          <p:cNvSpPr>
            <a:spLocks noChangeAspect="1" noChangeArrowheads="1"/>
          </p:cNvSpPr>
          <p:nvPr/>
        </p:nvSpPr>
        <p:spPr bwMode="auto">
          <a:xfrm>
            <a:off x="6253687" y="-204788"/>
            <a:ext cx="432065" cy="4320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9578" tIns="64788" rIns="129578" bIns="64788" numCol="1" anchor="t" anchorCtr="0" compatLnSpc="1">
            <a:prstTxWarp prst="textNoShape">
              <a:avLst/>
            </a:prstTxWarp>
          </a:bodyPr>
          <a:lstStyle/>
          <a:p>
            <a:endParaRPr lang="ja-JP" altLang="en-US"/>
          </a:p>
        </p:txBody>
      </p:sp>
      <p:sp>
        <p:nvSpPr>
          <p:cNvPr id="2" name="スライド番号プレースホルダー 1"/>
          <p:cNvSpPr>
            <a:spLocks noGrp="1"/>
          </p:cNvSpPr>
          <p:nvPr>
            <p:ph type="sldNum" sz="quarter" idx="12"/>
          </p:nvPr>
        </p:nvSpPr>
        <p:spPr>
          <a:xfrm>
            <a:off x="9721213" y="9010717"/>
            <a:ext cx="3024452" cy="517598"/>
          </a:xfrm>
        </p:spPr>
        <p:txBody>
          <a:bodyPr/>
          <a:lstStyle/>
          <a:p>
            <a:fld id="{31A8A2BA-48A9-43F4-852E-BCA3C59F90C5}" type="slidenum">
              <a:rPr lang="ja-JP" altLang="en-US" smtClean="0"/>
              <a:pPr/>
              <a:t>21</a:t>
            </a:fld>
            <a:endParaRPr lang="ja-JP" altLang="en-US" dirty="0"/>
          </a:p>
        </p:txBody>
      </p:sp>
      <p:sp>
        <p:nvSpPr>
          <p:cNvPr id="6" name="テキスト ボックス 5"/>
          <p:cNvSpPr txBox="1"/>
          <p:nvPr/>
        </p:nvSpPr>
        <p:spPr>
          <a:xfrm>
            <a:off x="568760" y="1877959"/>
            <a:ext cx="11534344" cy="7132758"/>
          </a:xfrm>
          <a:prstGeom prst="rect">
            <a:avLst/>
          </a:prstGeom>
          <a:noFill/>
        </p:spPr>
        <p:txBody>
          <a:bodyPr wrap="square" lIns="129578" tIns="64788" rIns="129578" bIns="64788" rtlCol="0">
            <a:spAutoFit/>
          </a:bodyPr>
          <a:lstStyle/>
          <a:p>
            <a:pPr>
              <a:lnSpc>
                <a:spcPts val="7795"/>
              </a:lnSpc>
            </a:pPr>
            <a:r>
              <a:rPr lang="ja-JP" altLang="en-US" sz="4000" b="1" dirty="0">
                <a:latin typeface="HG丸ｺﾞｼｯｸM-PRO" panose="020F0600000000000000" pitchFamily="50" charset="-128"/>
                <a:ea typeface="HG丸ｺﾞｼｯｸM-PRO" panose="020F0600000000000000" pitchFamily="50" charset="-128"/>
              </a:rPr>
              <a:t>★やめることや手放すことを強制したり、</a:t>
            </a:r>
            <a:endParaRPr lang="en-US" altLang="ja-JP" sz="4000" b="1" dirty="0">
              <a:latin typeface="HG丸ｺﾞｼｯｸM-PRO" panose="020F0600000000000000" pitchFamily="50" charset="-128"/>
              <a:ea typeface="HG丸ｺﾞｼｯｸM-PRO" panose="020F0600000000000000" pitchFamily="50" charset="-128"/>
            </a:endParaRPr>
          </a:p>
          <a:p>
            <a:pPr>
              <a:lnSpc>
                <a:spcPts val="7795"/>
              </a:lnSpc>
            </a:pPr>
            <a:r>
              <a:rPr lang="ja-JP" altLang="en-US" sz="4000" b="1" dirty="0">
                <a:latin typeface="HG丸ｺﾞｼｯｸM-PRO" panose="020F0600000000000000" pitchFamily="50" charset="-128"/>
                <a:ea typeface="HG丸ｺﾞｼｯｸM-PRO" panose="020F0600000000000000" pitchFamily="50" charset="-128"/>
              </a:rPr>
              <a:t>　約束したりしないようにする</a:t>
            </a:r>
            <a:endParaRPr lang="en-US" altLang="ja-JP" sz="4000" b="1" dirty="0">
              <a:latin typeface="HG丸ｺﾞｼｯｸM-PRO" panose="020F0600000000000000" pitchFamily="50" charset="-128"/>
              <a:ea typeface="HG丸ｺﾞｼｯｸM-PRO" panose="020F0600000000000000" pitchFamily="50" charset="-128"/>
            </a:endParaRPr>
          </a:p>
          <a:p>
            <a:pPr>
              <a:lnSpc>
                <a:spcPts val="7795"/>
              </a:lnSpc>
            </a:pPr>
            <a:r>
              <a:rPr lang="ja-JP" altLang="en-US" sz="4000" b="1" dirty="0">
                <a:latin typeface="HG丸ｺﾞｼｯｸM-PRO" panose="020F0600000000000000" pitchFamily="50" charset="-128"/>
                <a:ea typeface="HG丸ｺﾞｼｯｸM-PRO" panose="020F0600000000000000" pitchFamily="50" charset="-128"/>
              </a:rPr>
              <a:t>★説教はせず、本人の言葉を肯定する</a:t>
            </a:r>
            <a:endParaRPr lang="en-US" altLang="ja-JP" sz="4000" b="1" dirty="0">
              <a:latin typeface="HG丸ｺﾞｼｯｸM-PRO" panose="020F0600000000000000" pitchFamily="50" charset="-128"/>
              <a:ea typeface="HG丸ｺﾞｼｯｸM-PRO" panose="020F0600000000000000" pitchFamily="50" charset="-128"/>
            </a:endParaRPr>
          </a:p>
          <a:p>
            <a:pPr>
              <a:lnSpc>
                <a:spcPts val="7795"/>
              </a:lnSpc>
            </a:pPr>
            <a:r>
              <a:rPr lang="ja-JP" altLang="en-US" sz="4000" b="1" dirty="0">
                <a:latin typeface="HG丸ｺﾞｼｯｸM-PRO" panose="020F0600000000000000" pitchFamily="50" charset="-128"/>
                <a:ea typeface="HG丸ｺﾞｼｯｸM-PRO" panose="020F0600000000000000" pitchFamily="50" charset="-128"/>
              </a:rPr>
              <a:t>★本人ができていることを評価する</a:t>
            </a:r>
            <a:endParaRPr lang="en-US" altLang="ja-JP" sz="4000" b="1" dirty="0">
              <a:latin typeface="HG丸ｺﾞｼｯｸM-PRO" panose="020F0600000000000000" pitchFamily="50" charset="-128"/>
              <a:ea typeface="HG丸ｺﾞｼｯｸM-PRO" panose="020F0600000000000000" pitchFamily="50" charset="-128"/>
            </a:endParaRPr>
          </a:p>
          <a:p>
            <a:pPr>
              <a:lnSpc>
                <a:spcPts val="7795"/>
              </a:lnSpc>
            </a:pPr>
            <a:r>
              <a:rPr lang="ja-JP" altLang="en-US" sz="4000" b="1" dirty="0">
                <a:latin typeface="HG丸ｺﾞｼｯｸM-PRO" panose="020F0600000000000000" pitchFamily="50" charset="-128"/>
                <a:ea typeface="HG丸ｺﾞｼｯｸM-PRO" panose="020F0600000000000000" pitchFamily="50" charset="-128"/>
              </a:rPr>
              <a:t>★あなたのことを一緒に考えるよ、という姿勢</a:t>
            </a:r>
            <a:endParaRPr lang="en-US" altLang="ja-JP" sz="4000" b="1" dirty="0">
              <a:latin typeface="HG丸ｺﾞｼｯｸM-PRO" panose="020F0600000000000000" pitchFamily="50" charset="-128"/>
              <a:ea typeface="HG丸ｺﾞｼｯｸM-PRO" panose="020F0600000000000000" pitchFamily="50" charset="-128"/>
            </a:endParaRPr>
          </a:p>
          <a:p>
            <a:pPr>
              <a:lnSpc>
                <a:spcPts val="7795"/>
              </a:lnSpc>
            </a:pPr>
            <a:r>
              <a:rPr lang="ja-JP" altLang="en-US" sz="4000" b="1" dirty="0">
                <a:latin typeface="HG丸ｺﾞｼｯｸM-PRO" panose="020F0600000000000000" pitchFamily="50" charset="-128"/>
                <a:ea typeface="HG丸ｺﾞｼｯｸM-PRO" panose="020F0600000000000000" pitchFamily="50" charset="-128"/>
              </a:rPr>
              <a:t>★つながり続ける</a:t>
            </a:r>
            <a:endParaRPr lang="en-US" altLang="ja-JP" sz="4000" b="1" dirty="0">
              <a:latin typeface="HG丸ｺﾞｼｯｸM-PRO" panose="020F0600000000000000" pitchFamily="50" charset="-128"/>
              <a:ea typeface="HG丸ｺﾞｼｯｸM-PRO" panose="020F0600000000000000" pitchFamily="50" charset="-128"/>
            </a:endParaRPr>
          </a:p>
          <a:p>
            <a:pPr>
              <a:lnSpc>
                <a:spcPts val="7795"/>
              </a:lnSpc>
            </a:pPr>
            <a:r>
              <a:rPr lang="ja-JP" altLang="en-US" sz="4000" b="1" dirty="0">
                <a:latin typeface="HG丸ｺﾞｼｯｸM-PRO" panose="020F0600000000000000" pitchFamily="50" charset="-128"/>
                <a:ea typeface="HG丸ｺﾞｼｯｸM-PRO" panose="020F0600000000000000" pitchFamily="50" charset="-128"/>
              </a:rPr>
              <a:t>★秘密は守ると約束する</a:t>
            </a:r>
          </a:p>
        </p:txBody>
      </p:sp>
      <p:pic>
        <p:nvPicPr>
          <p:cNvPr id="6148" name="Picture 4" descr="世間話をする男性のイラスト">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97468" y="6992384"/>
            <a:ext cx="2541462" cy="230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09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650944" y="8936820"/>
            <a:ext cx="3024452" cy="517598"/>
          </a:xfrm>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63DFB41-44A1-4B7D-912D-64612C733093}" type="slidenum">
              <a:rPr kumimoji="1" lang="en-US" altLang="ja-JP"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22</a:t>
            </a:fld>
            <a:endParaRPr kumimoji="1" lang="en-US" altLang="ja-JP" sz="1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タイトル 1"/>
          <p:cNvSpPr txBox="1">
            <a:spLocks/>
          </p:cNvSpPr>
          <p:nvPr/>
        </p:nvSpPr>
        <p:spPr bwMode="auto">
          <a:xfrm>
            <a:off x="0" y="360000"/>
            <a:ext cx="12960000" cy="1080000"/>
          </a:xfrm>
          <a:prstGeom prst="rect">
            <a:avLst/>
          </a:prstGeom>
          <a:solidFill>
            <a:srgbClr val="FFCC99"/>
          </a:solidFill>
          <a:ln>
            <a:noFill/>
          </a:ln>
        </p:spPr>
        <p:txBody>
          <a:bodyPr lIns="129578" tIns="64788" rIns="129578" bIns="64788"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1295791" rtl="0" eaLnBrk="0" fontAlgn="base" latinLnBrk="0" hangingPunct="0">
              <a:lnSpc>
                <a:spcPct val="100000"/>
              </a:lnSpc>
              <a:spcBef>
                <a:spcPct val="0"/>
              </a:spcBef>
              <a:spcAft>
                <a:spcPct val="0"/>
              </a:spcAft>
              <a:buClrTx/>
              <a:buSzTx/>
              <a:buFontTx/>
              <a:buNone/>
              <a:tabLst/>
              <a:defRPr/>
            </a:pPr>
            <a:r>
              <a:rPr kumimoji="1" lang="ja-JP" altLang="en-US" sz="5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回復に向けて</a:t>
            </a:r>
          </a:p>
        </p:txBody>
      </p:sp>
      <p:sp>
        <p:nvSpPr>
          <p:cNvPr id="2" name="円/楕円 1"/>
          <p:cNvSpPr/>
          <p:nvPr/>
        </p:nvSpPr>
        <p:spPr>
          <a:xfrm>
            <a:off x="425405" y="1674480"/>
            <a:ext cx="6219852" cy="4241916"/>
          </a:xfrm>
          <a:prstGeom prst="ellips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l" defTabSz="1295791" rtl="0" eaLnBrk="1" fontAlgn="auto" latinLnBrk="0" hangingPunct="1">
              <a:lnSpc>
                <a:spcPct val="100000"/>
              </a:lnSpc>
              <a:spcBef>
                <a:spcPts val="0"/>
              </a:spcBef>
              <a:spcAft>
                <a:spcPts val="0"/>
              </a:spcAft>
              <a:buClrTx/>
              <a:buSzTx/>
              <a:buFontTx/>
              <a:buNone/>
              <a:tabLst/>
              <a:defRPr/>
            </a:pPr>
            <a:endParaRPr kumimoji="1" lang="ja-JP" altLang="en-US"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円/楕円 7"/>
          <p:cNvSpPr/>
          <p:nvPr/>
        </p:nvSpPr>
        <p:spPr>
          <a:xfrm>
            <a:off x="6455544" y="1674480"/>
            <a:ext cx="6219852" cy="4241916"/>
          </a:xfrm>
          <a:prstGeom prst="ellipse">
            <a:avLst/>
          </a:prstGeom>
          <a:solidFill>
            <a:srgbClr val="FFFFCC"/>
          </a:solidFill>
          <a:ln>
            <a:solidFill>
              <a:srgbClr val="FF9F3F"/>
            </a:solid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endParaRPr kumimoji="1" lang="ja-JP" altLang="en-US" sz="4000" b="1"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テキスト ボックス 2"/>
          <p:cNvSpPr txBox="1"/>
          <p:nvPr/>
        </p:nvSpPr>
        <p:spPr>
          <a:xfrm>
            <a:off x="2190698" y="8486679"/>
            <a:ext cx="9217024" cy="900283"/>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5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回復の主役は依存症の本人です</a:t>
            </a:r>
          </a:p>
        </p:txBody>
      </p:sp>
      <p:sp>
        <p:nvSpPr>
          <p:cNvPr id="5" name="テキスト ボックス 4"/>
          <p:cNvSpPr txBox="1"/>
          <p:nvPr/>
        </p:nvSpPr>
        <p:spPr>
          <a:xfrm>
            <a:off x="234478" y="6754582"/>
            <a:ext cx="4646578" cy="1208059"/>
          </a:xfrm>
          <a:prstGeom prst="rect">
            <a:avLst/>
          </a:prstGeom>
          <a:noFill/>
        </p:spPr>
        <p:txBody>
          <a:bodyPr wrap="square" lIns="129578" tIns="64788" rIns="129578" bIns="64788" rtlCol="0">
            <a:spAutoFit/>
          </a:bodyP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effectLst/>
                <a:uLnTx/>
                <a:uFillTx/>
                <a:latin typeface="Calibri"/>
                <a:ea typeface="ＭＳ Ｐゴシック" panose="020B0600070205080204" pitchFamily="50" charset="-128"/>
                <a:cs typeface="+mn-cs"/>
              </a:rPr>
              <a:t>正直に自分の気持ちを言える場所がある</a:t>
            </a:r>
          </a:p>
        </p:txBody>
      </p:sp>
      <p:sp>
        <p:nvSpPr>
          <p:cNvPr id="11" name="テキスト ボックス 10"/>
          <p:cNvSpPr txBox="1"/>
          <p:nvPr/>
        </p:nvSpPr>
        <p:spPr>
          <a:xfrm>
            <a:off x="9120230" y="7023886"/>
            <a:ext cx="2453496" cy="669450"/>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effectLst/>
                <a:uLnTx/>
                <a:uFillTx/>
                <a:latin typeface="Calibri"/>
                <a:ea typeface="ＭＳ Ｐゴシック" panose="020B0600070205080204" pitchFamily="50" charset="-128"/>
                <a:cs typeface="+mn-cs"/>
              </a:rPr>
              <a:t>孤立しない</a:t>
            </a:r>
          </a:p>
        </p:txBody>
      </p:sp>
      <p:sp>
        <p:nvSpPr>
          <p:cNvPr id="6" name="テキスト ボックス 5"/>
          <p:cNvSpPr txBox="1"/>
          <p:nvPr/>
        </p:nvSpPr>
        <p:spPr>
          <a:xfrm>
            <a:off x="864022" y="2289549"/>
            <a:ext cx="5380980" cy="3102809"/>
          </a:xfrm>
          <a:prstGeom prst="rect">
            <a:avLst/>
          </a:prstGeom>
          <a:noFill/>
        </p:spPr>
        <p:txBody>
          <a:bodyPr wrap="square" lIns="129578" tIns="64788" rIns="129578" bIns="64788" rtlCol="0">
            <a:spAutoFit/>
          </a:bodyPr>
          <a:lstStyle/>
          <a:p>
            <a:pPr marL="0" marR="0" lvl="0" indent="0" algn="ctr" defTabSz="1295791" rtl="0" eaLnBrk="1" fontAlgn="auto" latinLnBrk="0" hangingPunct="1">
              <a:lnSpc>
                <a:spcPts val="6000"/>
              </a:lnSpc>
              <a:spcBef>
                <a:spcPts val="0"/>
              </a:spcBef>
              <a:spcAft>
                <a:spcPts val="0"/>
              </a:spcAft>
              <a:buClrTx/>
              <a:buSzTx/>
              <a:buFontTx/>
              <a:buNone/>
              <a:tabLst/>
              <a:defRPr/>
            </a:pPr>
            <a:r>
              <a:rPr kumimoji="1" lang="ja-JP" altLang="en-US" sz="4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１つのことだけに</a:t>
            </a:r>
            <a:endParaRPr kumimoji="1" lang="en-US" altLang="ja-JP" sz="4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ts val="6000"/>
              </a:lnSpc>
              <a:spcBef>
                <a:spcPts val="0"/>
              </a:spcBef>
              <a:spcAft>
                <a:spcPts val="0"/>
              </a:spcAft>
              <a:buClrTx/>
              <a:buSzTx/>
              <a:buFontTx/>
              <a:buNone/>
              <a:tabLst/>
              <a:defRPr/>
            </a:pPr>
            <a:r>
              <a:rPr kumimoji="1" lang="ja-JP" altLang="en-US" sz="4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依存しなくてもいい</a:t>
            </a:r>
            <a:endParaRPr kumimoji="1" lang="en-US" altLang="ja-JP" sz="4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ts val="6000"/>
              </a:lnSpc>
              <a:spcBef>
                <a:spcPts val="0"/>
              </a:spcBef>
              <a:spcAft>
                <a:spcPts val="0"/>
              </a:spcAft>
              <a:buClrTx/>
              <a:buSzTx/>
              <a:buFontTx/>
              <a:buNone/>
              <a:tabLst/>
              <a:defRPr/>
            </a:pPr>
            <a:r>
              <a:rPr kumimoji="1" lang="ja-JP" altLang="en-US" sz="4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生き方を</a:t>
            </a:r>
            <a:endParaRPr kumimoji="1" lang="en-US" altLang="ja-JP" sz="4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ts val="6000"/>
              </a:lnSpc>
              <a:spcBef>
                <a:spcPts val="0"/>
              </a:spcBef>
              <a:spcAft>
                <a:spcPts val="0"/>
              </a:spcAft>
              <a:buClrTx/>
              <a:buSzTx/>
              <a:buFontTx/>
              <a:buNone/>
              <a:tabLst/>
              <a:defRPr/>
            </a:pPr>
            <a:r>
              <a:rPr kumimoji="1" lang="ja-JP" altLang="en-US" sz="4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身につける</a:t>
            </a:r>
          </a:p>
        </p:txBody>
      </p:sp>
      <p:sp>
        <p:nvSpPr>
          <p:cNvPr id="12" name="テキスト ボックス 11"/>
          <p:cNvSpPr txBox="1"/>
          <p:nvPr/>
        </p:nvSpPr>
        <p:spPr>
          <a:xfrm>
            <a:off x="6799210" y="2708923"/>
            <a:ext cx="5631090" cy="2333367"/>
          </a:xfrm>
          <a:prstGeom prst="rect">
            <a:avLst/>
          </a:prstGeom>
          <a:noFill/>
        </p:spPr>
        <p:txBody>
          <a:bodyPr wrap="square" lIns="129578" tIns="64788" rIns="129578" bIns="64788" rtlCol="0">
            <a:spAutoFit/>
          </a:bodyPr>
          <a:lstStyle/>
          <a:p>
            <a:pPr marL="0" marR="0" lvl="0" indent="0" algn="ctr" defTabSz="1295791" rtl="0" eaLnBrk="1" fontAlgn="auto" latinLnBrk="0" hangingPunct="1">
              <a:lnSpc>
                <a:spcPts val="6000"/>
              </a:lnSpc>
              <a:spcBef>
                <a:spcPts val="0"/>
              </a:spcBef>
              <a:spcAft>
                <a:spcPts val="0"/>
              </a:spcAft>
              <a:buClrTx/>
              <a:buSzTx/>
              <a:buFontTx/>
              <a:buNone/>
              <a:tabLst/>
              <a:defRPr/>
            </a:pPr>
            <a:r>
              <a:rPr kumimoji="1" lang="ja-JP" altLang="en-US" sz="4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何かに依存しなくても</a:t>
            </a:r>
            <a:endParaRPr kumimoji="1" lang="en-US" altLang="ja-JP" sz="4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ts val="6000"/>
              </a:lnSpc>
              <a:spcBef>
                <a:spcPts val="0"/>
              </a:spcBef>
              <a:spcAft>
                <a:spcPts val="0"/>
              </a:spcAft>
              <a:buClrTx/>
              <a:buSzTx/>
              <a:buFontTx/>
              <a:buNone/>
              <a:tabLst/>
              <a:defRPr/>
            </a:pPr>
            <a:r>
              <a:rPr kumimoji="1" lang="ja-JP" altLang="en-US" sz="4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　日々を過ごせる</a:t>
            </a:r>
            <a:endParaRPr kumimoji="1" lang="en-US" altLang="ja-JP" sz="4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ts val="6000"/>
              </a:lnSpc>
              <a:spcBef>
                <a:spcPts val="0"/>
              </a:spcBef>
              <a:spcAft>
                <a:spcPts val="0"/>
              </a:spcAft>
              <a:buClrTx/>
              <a:buSzTx/>
              <a:buFontTx/>
              <a:buNone/>
              <a:tabLst/>
              <a:defRPr/>
            </a:pPr>
            <a:r>
              <a:rPr kumimoji="1" lang="ja-JP" altLang="en-US" sz="40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ようになる</a:t>
            </a:r>
          </a:p>
        </p:txBody>
      </p:sp>
      <p:pic>
        <p:nvPicPr>
          <p:cNvPr id="12290" name="Picture 2" descr="http://3.bp.blogspot.com/-K6_iAIudAMw/WWcYfKHmFRI/AAAAAAABFi8/A2cxRdKNgLM-ov6AyJG5GdgeEjqfOmyRgCLcBGAs/s800/rounyakunannyo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4579" y="4631045"/>
            <a:ext cx="4269261" cy="380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3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360000"/>
            <a:ext cx="12960000" cy="1080000"/>
          </a:xfrm>
          <a:prstGeom prst="rect">
            <a:avLst/>
          </a:prstGeom>
          <a:solidFill>
            <a:schemeClr val="accent5">
              <a:lumMod val="20000"/>
              <a:lumOff val="80000"/>
            </a:schemeClr>
          </a:solidFill>
          <a:ln>
            <a:noFill/>
          </a:ln>
        </p:spPr>
        <p:txBody>
          <a:bodyPr lIns="129578" tIns="64788" rIns="129578" bIns="64788"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sz="5500" b="1" dirty="0">
                <a:solidFill>
                  <a:prstClr val="black"/>
                </a:solidFill>
                <a:latin typeface="HG丸ｺﾞｼｯｸM-PRO" panose="020F0600000000000000" pitchFamily="50" charset="-128"/>
                <a:ea typeface="HG丸ｺﾞｼｯｸM-PRO" panose="020F0600000000000000" pitchFamily="50" charset="-128"/>
              </a:rPr>
              <a:t>このように思ったことはありますか？</a:t>
            </a:r>
            <a:endParaRPr lang="en-US" altLang="ja-JP" sz="55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133382" y="1787636"/>
            <a:ext cx="10615680" cy="6875445"/>
          </a:xfrm>
          <a:prstGeom prst="rect">
            <a:avLst/>
          </a:prstGeom>
          <a:noFill/>
        </p:spPr>
        <p:txBody>
          <a:bodyPr wrap="square" lIns="129578" tIns="64788" rIns="129578" bIns="64788" rtlCol="0">
            <a:spAutoFit/>
          </a:bodyPr>
          <a:lstStyle/>
          <a:p>
            <a:pPr>
              <a:lnSpc>
                <a:spcPct val="150000"/>
              </a:lnSpc>
            </a:pPr>
            <a:r>
              <a:rPr lang="ja-JP" altLang="en-US" sz="5000" b="1" dirty="0">
                <a:solidFill>
                  <a:prstClr val="black"/>
                </a:solidFill>
                <a:latin typeface="HG丸ｺﾞｼｯｸM-PRO" panose="020F0600000000000000" pitchFamily="50" charset="-128"/>
                <a:ea typeface="HG丸ｺﾞｼｯｸM-PRO" panose="020F0600000000000000" pitchFamily="50" charset="-128"/>
              </a:rPr>
              <a:t>①　意志が弱い　</a:t>
            </a:r>
            <a:endParaRPr lang="en-US" altLang="ja-JP" sz="5000" b="1" dirty="0">
              <a:solidFill>
                <a:prstClr val="black"/>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5000" b="1" dirty="0">
                <a:solidFill>
                  <a:prstClr val="black"/>
                </a:solidFill>
                <a:latin typeface="HG丸ｺﾞｼｯｸM-PRO" panose="020F0600000000000000" pitchFamily="50" charset="-128"/>
                <a:ea typeface="HG丸ｺﾞｼｯｸM-PRO" panose="020F0600000000000000" pitchFamily="50" charset="-128"/>
              </a:rPr>
              <a:t>②　性格の問題　</a:t>
            </a:r>
            <a:endParaRPr lang="en-US" altLang="ja-JP" sz="5000" b="1" dirty="0">
              <a:solidFill>
                <a:prstClr val="black"/>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5000" b="1" dirty="0">
                <a:solidFill>
                  <a:prstClr val="black"/>
                </a:solidFill>
                <a:latin typeface="HG丸ｺﾞｼｯｸM-PRO" panose="020F0600000000000000" pitchFamily="50" charset="-128"/>
                <a:ea typeface="HG丸ｺﾞｼｯｸM-PRO" panose="020F0600000000000000" pitchFamily="50" charset="-128"/>
              </a:rPr>
              <a:t>③　自分勝手　</a:t>
            </a:r>
            <a:endParaRPr lang="en-US" altLang="ja-JP" sz="5000" b="1" dirty="0">
              <a:solidFill>
                <a:prstClr val="black"/>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5000" b="1" dirty="0">
                <a:solidFill>
                  <a:prstClr val="black"/>
                </a:solidFill>
                <a:latin typeface="HG丸ｺﾞｼｯｸM-PRO" panose="020F0600000000000000" pitchFamily="50" charset="-128"/>
                <a:ea typeface="HG丸ｺﾞｼｯｸM-PRO" panose="020F0600000000000000" pitchFamily="50" charset="-128"/>
              </a:rPr>
              <a:t>④　強く注意したり、</a:t>
            </a:r>
            <a:br>
              <a:rPr lang="en-US" altLang="ja-JP" sz="5000" b="1" dirty="0">
                <a:solidFill>
                  <a:prstClr val="black"/>
                </a:solidFill>
                <a:latin typeface="HG丸ｺﾞｼｯｸM-PRO" panose="020F0600000000000000" pitchFamily="50" charset="-128"/>
                <a:ea typeface="HG丸ｺﾞｼｯｸM-PRO" panose="020F0600000000000000" pitchFamily="50" charset="-128"/>
              </a:rPr>
            </a:br>
            <a:r>
              <a:rPr lang="ja-JP" altLang="en-US" sz="5000" b="1" dirty="0">
                <a:solidFill>
                  <a:prstClr val="black"/>
                </a:solidFill>
                <a:latin typeface="HG丸ｺﾞｼｯｸM-PRO" panose="020F0600000000000000" pitchFamily="50" charset="-128"/>
                <a:ea typeface="HG丸ｺﾞｼｯｸM-PRO" panose="020F0600000000000000" pitchFamily="50" charset="-128"/>
              </a:rPr>
              <a:t>　　厳しい態度で接するべき　</a:t>
            </a:r>
            <a:endParaRPr lang="en-US" altLang="ja-JP" sz="5000" b="1" dirty="0">
              <a:solidFill>
                <a:prstClr val="black"/>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5000" b="1" dirty="0">
                <a:solidFill>
                  <a:prstClr val="black"/>
                </a:solidFill>
                <a:latin typeface="HG丸ｺﾞｼｯｸM-PRO" panose="020F0600000000000000" pitchFamily="50" charset="-128"/>
                <a:ea typeface="HG丸ｺﾞｼｯｸM-PRO" panose="020F0600000000000000" pitchFamily="50" charset="-128"/>
              </a:rPr>
              <a:t>⑤　一生治らない　</a:t>
            </a:r>
          </a:p>
        </p:txBody>
      </p:sp>
      <p:pic>
        <p:nvPicPr>
          <p:cNvPr id="2" name="Picture 2" descr="虫眼鏡を持った猫のイラスト">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71283" y="1825478"/>
            <a:ext cx="2963837" cy="4130951"/>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31A8A2BA-48A9-43F4-852E-BCA3C59F90C5}" type="slidenum">
              <a:rPr lang="ja-JP" altLang="en-US" smtClean="0"/>
              <a:pPr/>
              <a:t>23</a:t>
            </a:fld>
            <a:endParaRPr lang="ja-JP" altLang="en-US"/>
          </a:p>
        </p:txBody>
      </p:sp>
      <p:pic>
        <p:nvPicPr>
          <p:cNvPr id="7170" name="Picture 2" descr="はてなマーク・クエスチョンマーク">
            <a:extLst>
              <a:ext uri="{FF2B5EF4-FFF2-40B4-BE49-F238E27FC236}">
                <a16:creationId xmlns:a16="http://schemas.microsoft.com/office/drawing/2014/main" id="{6F75ED9E-7180-472D-9FB3-83F8BAAF88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0273" y="2099019"/>
            <a:ext cx="564854" cy="719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はてなマーク・クエスチョンマーク">
            <a:extLst>
              <a:ext uri="{FF2B5EF4-FFF2-40B4-BE49-F238E27FC236}">
                <a16:creationId xmlns:a16="http://schemas.microsoft.com/office/drawing/2014/main" id="{D2979B49-40FC-4AE5-BE8E-CDD384F1C5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0273" y="3313340"/>
            <a:ext cx="564854" cy="719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はてなマーク・クエスチョンマーク">
            <a:extLst>
              <a:ext uri="{FF2B5EF4-FFF2-40B4-BE49-F238E27FC236}">
                <a16:creationId xmlns:a16="http://schemas.microsoft.com/office/drawing/2014/main" id="{737892AE-6DF8-43E9-9612-28D21C2439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457" y="4415956"/>
            <a:ext cx="564854" cy="7195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はてなマーク・クエスチョンマーク">
            <a:extLst>
              <a:ext uri="{FF2B5EF4-FFF2-40B4-BE49-F238E27FC236}">
                <a16:creationId xmlns:a16="http://schemas.microsoft.com/office/drawing/2014/main" id="{0182EF26-1AFD-4223-A84F-AAFA56D700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79658" y="6661168"/>
            <a:ext cx="564854" cy="7195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はてなマーク・クエスチョンマーク">
            <a:extLst>
              <a:ext uri="{FF2B5EF4-FFF2-40B4-BE49-F238E27FC236}">
                <a16:creationId xmlns:a16="http://schemas.microsoft.com/office/drawing/2014/main" id="{9673BBD0-3AE0-40A2-B44B-F988BAD2E1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2622" y="7867747"/>
            <a:ext cx="564854" cy="71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751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16400" y="1926584"/>
            <a:ext cx="10927199" cy="4518517"/>
          </a:xfrm>
          <a:prstGeom prst="rect">
            <a:avLst/>
          </a:prstGeom>
          <a:solidFill>
            <a:srgbClr val="D5FFD5"/>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72000" rtlCol="0" anchor="ctr"/>
          <a:lstStyle/>
          <a:p>
            <a:pPr algn="dist">
              <a:lnSpc>
                <a:spcPts val="7500"/>
              </a:lnSpc>
            </a:pPr>
            <a:r>
              <a:rPr kumimoji="1" lang="ja-JP" altLang="en-US" sz="5000" b="1" dirty="0">
                <a:solidFill>
                  <a:schemeClr val="tx1"/>
                </a:solidFill>
                <a:latin typeface="HG丸ｺﾞｼｯｸM-PRO" panose="020F0600000000000000" pitchFamily="50" charset="-128"/>
                <a:ea typeface="HG丸ｺﾞｼｯｸM-PRO" panose="020F0600000000000000" pitchFamily="50" charset="-128"/>
              </a:rPr>
              <a:t>相談窓口につなぐ場合は、連絡先を伝</a:t>
            </a:r>
            <a:r>
              <a:rPr lang="ja-JP" altLang="en-US" sz="5000" b="1" dirty="0">
                <a:solidFill>
                  <a:schemeClr val="tx1"/>
                </a:solidFill>
                <a:latin typeface="HG丸ｺﾞｼｯｸM-PRO" panose="020F0600000000000000" pitchFamily="50" charset="-128"/>
                <a:ea typeface="HG丸ｺﾞｼｯｸM-PRO" panose="020F0600000000000000" pitchFamily="50" charset="-128"/>
              </a:rPr>
              <a:t>え</a:t>
            </a:r>
            <a:r>
              <a:rPr kumimoji="1" lang="ja-JP" altLang="en-US" sz="5000" b="1" dirty="0">
                <a:solidFill>
                  <a:schemeClr val="tx1"/>
                </a:solidFill>
                <a:latin typeface="HG丸ｺﾞｼｯｸM-PRO" panose="020F0600000000000000" pitchFamily="50" charset="-128"/>
                <a:ea typeface="HG丸ｺﾞｼｯｸM-PRO" panose="020F0600000000000000" pitchFamily="50" charset="-128"/>
              </a:rPr>
              <a:t>るだけではなく、その機関に</a:t>
            </a:r>
            <a:endParaRPr kumimoji="1" lang="en-US" altLang="ja-JP" sz="5000" b="1" dirty="0">
              <a:solidFill>
                <a:schemeClr val="tx1"/>
              </a:solidFill>
              <a:latin typeface="HG丸ｺﾞｼｯｸM-PRO" panose="020F0600000000000000" pitchFamily="50" charset="-128"/>
              <a:ea typeface="HG丸ｺﾞｼｯｸM-PRO" panose="020F0600000000000000" pitchFamily="50" charset="-128"/>
            </a:endParaRPr>
          </a:p>
          <a:p>
            <a:pPr algn="dist">
              <a:lnSpc>
                <a:spcPts val="7500"/>
              </a:lnSpc>
            </a:pPr>
            <a:r>
              <a:rPr kumimoji="1" lang="ja-JP" altLang="en-US" sz="5000" b="1" dirty="0">
                <a:solidFill>
                  <a:schemeClr val="tx1"/>
                </a:solidFill>
                <a:latin typeface="HG丸ｺﾞｼｯｸM-PRO" panose="020F0600000000000000" pitchFamily="50" charset="-128"/>
                <a:ea typeface="HG丸ｺﾞｼｯｸM-PRO" panose="020F0600000000000000" pitchFamily="50" charset="-128"/>
              </a:rPr>
              <a:t>ついてわかりやすく説明したり、</a:t>
            </a:r>
            <a:endParaRPr kumimoji="1" lang="en-US" altLang="ja-JP" sz="5000" b="1" dirty="0">
              <a:solidFill>
                <a:schemeClr val="tx1"/>
              </a:solidFill>
              <a:latin typeface="HG丸ｺﾞｼｯｸM-PRO" panose="020F0600000000000000" pitchFamily="50" charset="-128"/>
              <a:ea typeface="HG丸ｺﾞｼｯｸM-PRO" panose="020F0600000000000000" pitchFamily="50" charset="-128"/>
            </a:endParaRPr>
          </a:p>
          <a:p>
            <a:pPr algn="dist">
              <a:lnSpc>
                <a:spcPts val="7500"/>
              </a:lnSpc>
            </a:pPr>
            <a:r>
              <a:rPr kumimoji="1" lang="ja-JP" altLang="en-US" sz="5000" b="1" dirty="0">
                <a:solidFill>
                  <a:schemeClr val="tx1"/>
                </a:solidFill>
                <a:latin typeface="HG丸ｺﾞｼｯｸM-PRO" panose="020F0600000000000000" pitchFamily="50" charset="-128"/>
                <a:ea typeface="HG丸ｺﾞｼｯｸM-PRO" panose="020F0600000000000000" pitchFamily="50" charset="-128"/>
              </a:rPr>
              <a:t>実際に同行することが大切で</a:t>
            </a:r>
            <a:r>
              <a:rPr lang="ja-JP" altLang="en-US" sz="5000" b="1" dirty="0">
                <a:solidFill>
                  <a:schemeClr val="tx1"/>
                </a:solidFill>
                <a:latin typeface="HG丸ｺﾞｼｯｸM-PRO" panose="020F0600000000000000" pitchFamily="50" charset="-128"/>
                <a:ea typeface="HG丸ｺﾞｼｯｸM-PRO" panose="020F0600000000000000" pitchFamily="50" charset="-128"/>
              </a:rPr>
              <a:t>す</a:t>
            </a:r>
            <a:r>
              <a:rPr lang="ja-JP" altLang="en-US" sz="5000"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5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0" y="360000"/>
            <a:ext cx="12960000" cy="1080000"/>
          </a:xfrm>
          <a:solidFill>
            <a:srgbClr val="FFCC99"/>
          </a:solidFill>
        </p:spPr>
        <p:txBody>
          <a:bodyPr>
            <a:normAutofit/>
          </a:bodyPr>
          <a:lstStyle/>
          <a:p>
            <a:r>
              <a:rPr kumimoji="1" lang="ja-JP" altLang="en-US" sz="5500" b="1" dirty="0"/>
              <a:t>丁寧なつなぎ</a:t>
            </a:r>
          </a:p>
        </p:txBody>
      </p:sp>
      <p:pic>
        <p:nvPicPr>
          <p:cNvPr id="6146" name="Picture 2" descr="カウンセラーのイラスト"/>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85225" y="6756391"/>
            <a:ext cx="2771810" cy="2771924"/>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31A8A2BA-48A9-43F4-852E-BCA3C59F90C5}" type="slidenum">
              <a:rPr lang="ja-JP" altLang="en-US" smtClean="0"/>
              <a:pPr/>
              <a:t>24</a:t>
            </a:fld>
            <a:endParaRPr lang="ja-JP" altLang="en-US"/>
          </a:p>
        </p:txBody>
      </p:sp>
    </p:spTree>
    <p:extLst>
      <p:ext uri="{BB962C8B-B14F-4D97-AF65-F5344CB8AC3E}">
        <p14:creationId xmlns:p14="http://schemas.microsoft.com/office/powerpoint/2010/main" val="2662805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360000"/>
            <a:ext cx="12960000" cy="1080000"/>
          </a:xfrm>
          <a:solidFill>
            <a:srgbClr val="FFCC99"/>
          </a:solidFill>
        </p:spPr>
        <p:txBody>
          <a:bodyPr>
            <a:normAutofit/>
          </a:bodyPr>
          <a:lstStyle/>
          <a:p>
            <a:r>
              <a:rPr lang="ja-JP" altLang="en-US" sz="5500" b="1" dirty="0"/>
              <a:t>相談窓口等一覧</a:t>
            </a:r>
            <a:endParaRPr kumimoji="1" lang="ja-JP" altLang="en-US" sz="5500" b="1" dirty="0"/>
          </a:p>
        </p:txBody>
      </p:sp>
      <p:sp>
        <p:nvSpPr>
          <p:cNvPr id="5" name="テキスト ボックス 4"/>
          <p:cNvSpPr txBox="1"/>
          <p:nvPr/>
        </p:nvSpPr>
        <p:spPr>
          <a:xfrm>
            <a:off x="956536" y="1797831"/>
            <a:ext cx="11046928" cy="6855054"/>
          </a:xfrm>
          <a:prstGeom prst="rect">
            <a:avLst/>
          </a:prstGeom>
          <a:noFill/>
        </p:spPr>
        <p:txBody>
          <a:bodyPr wrap="square" lIns="129578" tIns="64788" rIns="129578" bIns="64788" rtlCol="0">
            <a:spAutoFit/>
          </a:bodyPr>
          <a:lstStyle/>
          <a:p>
            <a:r>
              <a:rPr lang="en-US" altLang="ja-JP" sz="4500" b="1" dirty="0">
                <a:latin typeface="HG丸ｺﾞｼｯｸM-PRO" panose="020F0600000000000000" pitchFamily="50" charset="-128"/>
                <a:ea typeface="HG丸ｺﾞｼｯｸM-PRO" panose="020F0600000000000000" pitchFamily="50" charset="-128"/>
              </a:rPr>
              <a:t>Ⅰ</a:t>
            </a:r>
            <a:r>
              <a:rPr lang="ja-JP" altLang="en-US" sz="4500" b="1" dirty="0">
                <a:latin typeface="HG丸ｺﾞｼｯｸM-PRO" panose="020F0600000000000000" pitchFamily="50" charset="-128"/>
                <a:ea typeface="HG丸ｺﾞｼｯｸM-PRO" panose="020F0600000000000000" pitchFamily="50" charset="-128"/>
              </a:rPr>
              <a:t>　相談機関</a:t>
            </a:r>
            <a:endParaRPr lang="en-US" altLang="ja-JP" sz="4500" b="1" dirty="0">
              <a:latin typeface="HG丸ｺﾞｼｯｸM-PRO" panose="020F0600000000000000" pitchFamily="50" charset="-128"/>
              <a:ea typeface="HG丸ｺﾞｼｯｸM-PRO" panose="020F0600000000000000" pitchFamily="50" charset="-128"/>
            </a:endParaRPr>
          </a:p>
          <a:p>
            <a:pPr>
              <a:lnSpc>
                <a:spcPts val="6000"/>
              </a:lnSpc>
            </a:pPr>
            <a:r>
              <a:rPr lang="ja-JP" altLang="en-US" sz="3800" b="1" dirty="0">
                <a:latin typeface="HG丸ｺﾞｼｯｸM-PRO" panose="020F0600000000000000" pitchFamily="50" charset="-128"/>
                <a:ea typeface="HG丸ｺﾞｼｯｸM-PRO" panose="020F0600000000000000" pitchFamily="50" charset="-128"/>
              </a:rPr>
              <a:t>　　　 保健所</a:t>
            </a:r>
            <a:endParaRPr lang="en-US" altLang="ja-JP" sz="3800" b="1" dirty="0">
              <a:latin typeface="HG丸ｺﾞｼｯｸM-PRO" panose="020F0600000000000000" pitchFamily="50" charset="-128"/>
              <a:ea typeface="HG丸ｺﾞｼｯｸM-PRO" panose="020F0600000000000000" pitchFamily="50" charset="-128"/>
            </a:endParaRPr>
          </a:p>
          <a:p>
            <a:pPr>
              <a:lnSpc>
                <a:spcPts val="6000"/>
              </a:lnSpc>
            </a:pPr>
            <a:r>
              <a:rPr lang="ja-JP" altLang="en-US" sz="3800" b="1" dirty="0">
                <a:latin typeface="HG丸ｺﾞｼｯｸM-PRO" panose="020F0600000000000000" pitchFamily="50" charset="-128"/>
                <a:ea typeface="HG丸ｺﾞｼｯｸM-PRO" panose="020F0600000000000000" pitchFamily="50" charset="-128"/>
              </a:rPr>
              <a:t>　　　 大阪府こころの健康総合センター</a:t>
            </a:r>
            <a:endParaRPr lang="en-US" altLang="ja-JP" sz="3800" b="1" dirty="0">
              <a:latin typeface="HG丸ｺﾞｼｯｸM-PRO" panose="020F0600000000000000" pitchFamily="50" charset="-128"/>
              <a:ea typeface="HG丸ｺﾞｼｯｸM-PRO" panose="020F0600000000000000" pitchFamily="50" charset="-128"/>
            </a:endParaRPr>
          </a:p>
          <a:p>
            <a:pPr>
              <a:lnSpc>
                <a:spcPts val="6000"/>
              </a:lnSpc>
            </a:pPr>
            <a:r>
              <a:rPr lang="ja-JP" altLang="en-US" sz="3800" b="1" dirty="0">
                <a:latin typeface="HG丸ｺﾞｼｯｸM-PRO" panose="020F0600000000000000" pitchFamily="50" charset="-128"/>
                <a:ea typeface="HG丸ｺﾞｼｯｸM-PRO" panose="020F0600000000000000" pitchFamily="50" charset="-128"/>
              </a:rPr>
              <a:t>　　　 大阪市こころの健康センター</a:t>
            </a:r>
            <a:endParaRPr lang="en-US" altLang="ja-JP" sz="3800" b="1" dirty="0">
              <a:latin typeface="HG丸ｺﾞｼｯｸM-PRO" panose="020F0600000000000000" pitchFamily="50" charset="-128"/>
              <a:ea typeface="HG丸ｺﾞｼｯｸM-PRO" panose="020F0600000000000000" pitchFamily="50" charset="-128"/>
            </a:endParaRPr>
          </a:p>
          <a:p>
            <a:pPr>
              <a:lnSpc>
                <a:spcPts val="6000"/>
              </a:lnSpc>
            </a:pPr>
            <a:r>
              <a:rPr lang="ja-JP" altLang="en-US" sz="3800" b="1" dirty="0">
                <a:latin typeface="HG丸ｺﾞｼｯｸM-PRO" panose="020F0600000000000000" pitchFamily="50" charset="-128"/>
                <a:ea typeface="HG丸ｺﾞｼｯｸM-PRO" panose="020F0600000000000000" pitchFamily="50" charset="-128"/>
              </a:rPr>
              <a:t>　　　 堺市こころの健康センター</a:t>
            </a:r>
            <a:endParaRPr lang="en-US" altLang="ja-JP" sz="1000" b="1" dirty="0">
              <a:latin typeface="HG丸ｺﾞｼｯｸM-PRO" panose="020F0600000000000000" pitchFamily="50" charset="-128"/>
              <a:ea typeface="HG丸ｺﾞｼｯｸM-PRO" panose="020F0600000000000000" pitchFamily="50" charset="-128"/>
            </a:endParaRPr>
          </a:p>
          <a:p>
            <a:pPr>
              <a:lnSpc>
                <a:spcPct val="150000"/>
              </a:lnSpc>
            </a:pPr>
            <a:r>
              <a:rPr lang="en-US" altLang="ja-JP" sz="4500" b="1" dirty="0">
                <a:latin typeface="HG丸ｺﾞｼｯｸM-PRO" panose="020F0600000000000000" pitchFamily="50" charset="-128"/>
                <a:ea typeface="HG丸ｺﾞｼｯｸM-PRO" panose="020F0600000000000000" pitchFamily="50" charset="-128"/>
              </a:rPr>
              <a:t>Ⅱ</a:t>
            </a:r>
            <a:r>
              <a:rPr lang="ja-JP" altLang="en-US" sz="4500" b="1" dirty="0">
                <a:latin typeface="HG丸ｺﾞｼｯｸM-PRO" panose="020F0600000000000000" pitchFamily="50" charset="-128"/>
                <a:ea typeface="HG丸ｺﾞｼｯｸM-PRO" panose="020F0600000000000000" pitchFamily="50" charset="-128"/>
              </a:rPr>
              <a:t>　医療機関</a:t>
            </a:r>
            <a:endParaRPr lang="en-US" altLang="ja-JP" sz="4000" b="1" dirty="0">
              <a:latin typeface="HG丸ｺﾞｼｯｸM-PRO" panose="020F0600000000000000" pitchFamily="50" charset="-128"/>
              <a:ea typeface="HG丸ｺﾞｼｯｸM-PRO" panose="020F0600000000000000" pitchFamily="50" charset="-128"/>
            </a:endParaRPr>
          </a:p>
          <a:p>
            <a:pPr>
              <a:lnSpc>
                <a:spcPct val="150000"/>
              </a:lnSpc>
            </a:pPr>
            <a:r>
              <a:rPr lang="en-US" altLang="ja-JP" sz="4500" b="1" dirty="0">
                <a:latin typeface="HG丸ｺﾞｼｯｸM-PRO" panose="020F0600000000000000" pitchFamily="50" charset="-128"/>
                <a:ea typeface="HG丸ｺﾞｼｯｸM-PRO" panose="020F0600000000000000" pitchFamily="50" charset="-128"/>
              </a:rPr>
              <a:t>Ⅲ</a:t>
            </a:r>
            <a:r>
              <a:rPr lang="ja-JP" altLang="en-US" sz="4500" b="1" dirty="0">
                <a:latin typeface="HG丸ｺﾞｼｯｸM-PRO" panose="020F0600000000000000" pitchFamily="50" charset="-128"/>
                <a:ea typeface="HG丸ｺﾞｼｯｸM-PRO" panose="020F0600000000000000" pitchFamily="50" charset="-128"/>
              </a:rPr>
              <a:t>　回復施設</a:t>
            </a:r>
            <a:endParaRPr lang="en-US" altLang="ja-JP" sz="4000" b="1" dirty="0">
              <a:latin typeface="HG丸ｺﾞｼｯｸM-PRO" panose="020F0600000000000000" pitchFamily="50" charset="-128"/>
              <a:ea typeface="HG丸ｺﾞｼｯｸM-PRO" panose="020F0600000000000000" pitchFamily="50" charset="-128"/>
            </a:endParaRPr>
          </a:p>
          <a:p>
            <a:pPr>
              <a:lnSpc>
                <a:spcPct val="150000"/>
              </a:lnSpc>
            </a:pPr>
            <a:r>
              <a:rPr lang="en-US" altLang="ja-JP" sz="4500" b="1" dirty="0">
                <a:latin typeface="HG丸ｺﾞｼｯｸM-PRO" panose="020F0600000000000000" pitchFamily="50" charset="-128"/>
                <a:ea typeface="HG丸ｺﾞｼｯｸM-PRO" panose="020F0600000000000000" pitchFamily="50" charset="-128"/>
              </a:rPr>
              <a:t>Ⅳ</a:t>
            </a:r>
            <a:r>
              <a:rPr lang="ja-JP" altLang="en-US" sz="4500" b="1" dirty="0">
                <a:latin typeface="HG丸ｺﾞｼｯｸM-PRO" panose="020F0600000000000000" pitchFamily="50" charset="-128"/>
                <a:ea typeface="HG丸ｺﾞｼｯｸM-PRO" panose="020F0600000000000000" pitchFamily="50" charset="-128"/>
              </a:rPr>
              <a:t>　自助グループ</a:t>
            </a:r>
          </a:p>
        </p:txBody>
      </p:sp>
      <p:sp>
        <p:nvSpPr>
          <p:cNvPr id="2" name="スライド番号プレースホルダー 1"/>
          <p:cNvSpPr>
            <a:spLocks noGrp="1"/>
          </p:cNvSpPr>
          <p:nvPr>
            <p:ph type="sldNum" sz="quarter" idx="12"/>
          </p:nvPr>
        </p:nvSpPr>
        <p:spPr/>
        <p:txBody>
          <a:bodyPr/>
          <a:lstStyle/>
          <a:p>
            <a:fld id="{31A8A2BA-48A9-43F4-852E-BCA3C59F90C5}" type="slidenum">
              <a:rPr lang="ja-JP" altLang="en-US" smtClean="0"/>
              <a:pPr/>
              <a:t>25</a:t>
            </a:fld>
            <a:endParaRPr lang="ja-JP" altLang="en-US"/>
          </a:p>
        </p:txBody>
      </p:sp>
      <p:grpSp>
        <p:nvGrpSpPr>
          <p:cNvPr id="10" name="グループ化 9">
            <a:extLst>
              <a:ext uri="{FF2B5EF4-FFF2-40B4-BE49-F238E27FC236}">
                <a16:creationId xmlns:a16="http://schemas.microsoft.com/office/drawing/2014/main" id="{2981FF9D-D846-4D7D-9E90-CF090209D7AD}"/>
              </a:ext>
            </a:extLst>
          </p:cNvPr>
          <p:cNvGrpSpPr/>
          <p:nvPr/>
        </p:nvGrpSpPr>
        <p:grpSpPr>
          <a:xfrm>
            <a:off x="7489305" y="6131272"/>
            <a:ext cx="4824536" cy="2495816"/>
            <a:chOff x="7057033" y="6157069"/>
            <a:chExt cx="4824536" cy="2495816"/>
          </a:xfrm>
        </p:grpSpPr>
        <p:sp>
          <p:nvSpPr>
            <p:cNvPr id="3" name="フローチャート: 代替処理 2">
              <a:extLst>
                <a:ext uri="{FF2B5EF4-FFF2-40B4-BE49-F238E27FC236}">
                  <a16:creationId xmlns:a16="http://schemas.microsoft.com/office/drawing/2014/main" id="{9A516507-532D-49A4-A297-6BDD6DB9020E}"/>
                </a:ext>
              </a:extLst>
            </p:cNvPr>
            <p:cNvSpPr/>
            <p:nvPr/>
          </p:nvSpPr>
          <p:spPr>
            <a:xfrm>
              <a:off x="7057033" y="6157069"/>
              <a:ext cx="4824536" cy="2495816"/>
            </a:xfrm>
            <a:prstGeom prst="flowChartAlternateProcess">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85BC1E2D-0273-4708-8EED-C32CD23C6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130" y="6485167"/>
              <a:ext cx="1213212" cy="1213212"/>
            </a:xfrm>
            <a:prstGeom prst="rect">
              <a:avLst/>
            </a:prstGeom>
          </p:spPr>
        </p:pic>
        <p:pic>
          <p:nvPicPr>
            <p:cNvPr id="9" name="図 8">
              <a:extLst>
                <a:ext uri="{FF2B5EF4-FFF2-40B4-BE49-F238E27FC236}">
                  <a16:creationId xmlns:a16="http://schemas.microsoft.com/office/drawing/2014/main" id="{6B8DC525-087A-4FD6-B1A8-5085785C7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1191" y="7237789"/>
              <a:ext cx="4256219" cy="1223663"/>
            </a:xfrm>
            <a:prstGeom prst="rect">
              <a:avLst/>
            </a:prstGeom>
          </p:spPr>
        </p:pic>
      </p:grpSp>
    </p:spTree>
    <p:extLst>
      <p:ext uri="{BB962C8B-B14F-4D97-AF65-F5344CB8AC3E}">
        <p14:creationId xmlns:p14="http://schemas.microsoft.com/office/powerpoint/2010/main" val="4052570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BFFEB"/>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24273" y="4050771"/>
            <a:ext cx="10513392" cy="1620308"/>
          </a:xfrm>
        </p:spPr>
        <p:txBody>
          <a:bodyPr>
            <a:normAutofit fontScale="90000"/>
          </a:bodyPr>
          <a:lstStyle/>
          <a:p>
            <a:pPr algn="l"/>
            <a:r>
              <a:rPr lang="ja-JP" altLang="en-US" sz="6500" b="1" dirty="0"/>
              <a:t>３．依存症を経験された</a:t>
            </a:r>
            <a:br>
              <a:rPr lang="en-US" altLang="ja-JP" sz="6500" b="1" dirty="0"/>
            </a:br>
            <a:r>
              <a:rPr lang="ja-JP" altLang="en-US" sz="6500" b="1" dirty="0"/>
              <a:t>　　ご本人からのメッセージ</a:t>
            </a:r>
            <a:endParaRPr kumimoji="1" lang="ja-JP" altLang="en-US" sz="6500" b="1" dirty="0"/>
          </a:p>
        </p:txBody>
      </p:sp>
      <p:sp>
        <p:nvSpPr>
          <p:cNvPr id="3" name="スライド番号プレースホルダー 2"/>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26</a:t>
            </a:fld>
            <a:endParaRPr kumimoji="1" lang="ja-JP" altLang="en-US" sz="17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93701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60000"/>
            <a:ext cx="12960000" cy="1080000"/>
          </a:xfrm>
          <a:solidFill>
            <a:schemeClr val="accent6">
              <a:lumMod val="40000"/>
              <a:lumOff val="60000"/>
            </a:schemeClr>
          </a:solidFill>
        </p:spPr>
        <p:txBody>
          <a:bodyPr>
            <a:normAutofit/>
          </a:bodyPr>
          <a:lstStyle/>
          <a:p>
            <a:r>
              <a:rPr lang="ja-JP" altLang="en-US" sz="4500" b="1" dirty="0">
                <a:latin typeface="HG丸ｺﾞｼｯｸM-PRO" panose="020F0600000000000000" pitchFamily="50" charset="-128"/>
                <a:ea typeface="HG丸ｺﾞｼｯｸM-PRO" panose="020F0600000000000000" pitchFamily="50" charset="-128"/>
              </a:rPr>
              <a:t>アルコール依存症を経験されたご本人の体験談</a:t>
            </a:r>
          </a:p>
        </p:txBody>
      </p:sp>
      <p:sp>
        <p:nvSpPr>
          <p:cNvPr id="4" name="テキスト ボックス 3"/>
          <p:cNvSpPr txBox="1"/>
          <p:nvPr/>
        </p:nvSpPr>
        <p:spPr>
          <a:xfrm>
            <a:off x="579519" y="1750350"/>
            <a:ext cx="11800961" cy="6950016"/>
          </a:xfrm>
          <a:prstGeom prst="rect">
            <a:avLst/>
          </a:prstGeom>
          <a:noFill/>
        </p:spPr>
        <p:txBody>
          <a:bodyPr wrap="square" lIns="129578" tIns="64788" rIns="129578" bIns="64788" rtlCol="0">
            <a:spAutoFit/>
          </a:bodyPr>
          <a:lstStyle/>
          <a:p>
            <a:pPr algn="just">
              <a:lnSpc>
                <a:spcPts val="6000"/>
              </a:lnSpc>
            </a:pPr>
            <a:r>
              <a:rPr lang="ja-JP" altLang="en-US" sz="4000" dirty="0">
                <a:solidFill>
                  <a:prstClr val="black"/>
                </a:solidFill>
                <a:latin typeface="HG丸ｺﾞｼｯｸM-PRO" panose="020F0600000000000000" pitchFamily="50" charset="-128"/>
                <a:ea typeface="HG丸ｺﾞｼｯｸM-PRO" panose="020F0600000000000000" pitchFamily="50" charset="-128"/>
              </a:rPr>
              <a:t>　お酒を飲み始めたのは、大学に入ってからです。</a:t>
            </a:r>
            <a:endParaRPr lang="en-US" altLang="ja-JP" sz="4000" dirty="0">
              <a:solidFill>
                <a:prstClr val="black"/>
              </a:solidFill>
              <a:latin typeface="HG丸ｺﾞｼｯｸM-PRO" panose="020F0600000000000000" pitchFamily="50" charset="-128"/>
              <a:ea typeface="HG丸ｺﾞｼｯｸM-PRO" panose="020F0600000000000000" pitchFamily="50" charset="-128"/>
            </a:endParaRPr>
          </a:p>
          <a:p>
            <a:pPr algn="just">
              <a:lnSpc>
                <a:spcPts val="6000"/>
              </a:lnSpc>
            </a:pPr>
            <a:r>
              <a:rPr lang="ja-JP" altLang="en-US" sz="4000" dirty="0">
                <a:solidFill>
                  <a:prstClr val="black"/>
                </a:solidFill>
                <a:latin typeface="HG丸ｺﾞｼｯｸM-PRO" panose="020F0600000000000000" pitchFamily="50" charset="-128"/>
                <a:ea typeface="HG丸ｺﾞｼｯｸM-PRO" panose="020F0600000000000000" pitchFamily="50" charset="-128"/>
              </a:rPr>
              <a:t>　お酒が原因での最初の失敗は、大学の寮での   新入生歓迎会で大量に飲酒した時でした。日本酒を大量に飲み、ブラックアウトを起こし、意識が戻ると病院のベッドの上。</a:t>
            </a:r>
            <a:endParaRPr lang="en-US" altLang="ja-JP" sz="4000" dirty="0">
              <a:solidFill>
                <a:prstClr val="black"/>
              </a:solidFill>
              <a:latin typeface="HG丸ｺﾞｼｯｸM-PRO" panose="020F0600000000000000" pitchFamily="50" charset="-128"/>
              <a:ea typeface="HG丸ｺﾞｼｯｸM-PRO" panose="020F0600000000000000" pitchFamily="50" charset="-128"/>
            </a:endParaRPr>
          </a:p>
          <a:p>
            <a:pPr algn="just">
              <a:lnSpc>
                <a:spcPts val="6000"/>
              </a:lnSpc>
            </a:pPr>
            <a:r>
              <a:rPr lang="ja-JP" altLang="en-US" sz="4000" dirty="0">
                <a:solidFill>
                  <a:prstClr val="black"/>
                </a:solidFill>
                <a:latin typeface="HG丸ｺﾞｼｯｸM-PRO" panose="020F0600000000000000" pitchFamily="50" charset="-128"/>
                <a:ea typeface="HG丸ｺﾞｼｯｸM-PRO" panose="020F0600000000000000" pitchFamily="50" charset="-128"/>
              </a:rPr>
              <a:t>　母が心配そうな顔で僕を見てくれていました。</a:t>
            </a:r>
            <a:endParaRPr lang="en-US" altLang="ja-JP" sz="4000" dirty="0">
              <a:solidFill>
                <a:prstClr val="black"/>
              </a:solidFill>
              <a:latin typeface="HG丸ｺﾞｼｯｸM-PRO" panose="020F0600000000000000" pitchFamily="50" charset="-128"/>
              <a:ea typeface="HG丸ｺﾞｼｯｸM-PRO" panose="020F0600000000000000" pitchFamily="50" charset="-128"/>
            </a:endParaRPr>
          </a:p>
          <a:p>
            <a:pPr algn="just">
              <a:lnSpc>
                <a:spcPts val="6000"/>
              </a:lnSpc>
            </a:pPr>
            <a:r>
              <a:rPr lang="ja-JP" altLang="en-US" sz="4000" dirty="0">
                <a:solidFill>
                  <a:prstClr val="black"/>
                </a:solidFill>
                <a:latin typeface="HG丸ｺﾞｼｯｸM-PRO" panose="020F0600000000000000" pitchFamily="50" charset="-128"/>
                <a:ea typeface="HG丸ｺﾞｼｯｸM-PRO" panose="020F0600000000000000" pitchFamily="50" charset="-128"/>
              </a:rPr>
              <a:t>　何も覚えてなかったので訊ねると、深夜にタクシーと正面衝突を起こし救急車で運ばれて、一命をとりとめたとのこと。</a:t>
            </a:r>
            <a:endParaRPr lang="en-US" altLang="ja-JP" sz="4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803A949C-946A-4C83-971F-CB3DE130D732}" type="slidenum">
              <a:rPr lang="ja-JP" altLang="en-US" smtClean="0">
                <a:solidFill>
                  <a:prstClr val="black">
                    <a:tint val="75000"/>
                  </a:prstClr>
                </a:solidFill>
                <a:latin typeface="HG丸ｺﾞｼｯｸM-PRO" panose="020F0600000000000000" pitchFamily="50" charset="-128"/>
                <a:ea typeface="HG丸ｺﾞｼｯｸM-PRO" panose="020F0600000000000000" pitchFamily="50" charset="-128"/>
              </a:rPr>
              <a:pPr/>
              <a:t>27</a:t>
            </a:fld>
            <a:endParaRPr lang="ja-JP" altLang="en-US" dirty="0">
              <a:solidFill>
                <a:prstClr val="black">
                  <a:tint val="75000"/>
                </a:prst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53574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2205" y="1750593"/>
            <a:ext cx="11737528" cy="6565295"/>
          </a:xfrm>
          <a:prstGeom prst="rect">
            <a:avLst/>
          </a:prstGeom>
          <a:noFill/>
        </p:spPr>
        <p:txBody>
          <a:bodyPr wrap="square" lIns="129578" tIns="64788" rIns="129578" bIns="64788" rtlCol="0">
            <a:spAutoFit/>
          </a:bodyPr>
          <a:lstStyle/>
          <a:p>
            <a:pPr marL="0" marR="0" lvl="0" indent="0" algn="just" defTabSz="1295791" rtl="0" eaLnBrk="1" fontAlgn="auto" latinLnBrk="0" hangingPunct="1">
              <a:lnSpc>
                <a:spcPts val="6000"/>
              </a:lnSpc>
              <a:spcBef>
                <a:spcPts val="0"/>
              </a:spcBef>
              <a:spcAft>
                <a:spcPts val="0"/>
              </a:spcAft>
              <a:buClrTx/>
              <a:buSzTx/>
              <a:buFontTx/>
              <a:buNone/>
              <a:tabLst/>
              <a:defRPr/>
            </a:pPr>
            <a:r>
              <a:rPr lang="ja-JP" altLang="en-US" sz="4000" dirty="0">
                <a:solidFill>
                  <a:prstClr val="black"/>
                </a:solidFill>
                <a:latin typeface="HG丸ｺﾞｼｯｸM-PRO" panose="020F0600000000000000" pitchFamily="50" charset="-128"/>
                <a:ea typeface="HG丸ｺﾞｼｯｸM-PRO" panose="020F0600000000000000" pitchFamily="50" charset="-128"/>
              </a:rPr>
              <a:t>　就職してからは、毎晩飲み歩くようになり、あっという間に銀行やサラ金で２００万円以上の借金を作りました。両親に借金の返済をさせましたが、それから、坂道を転げ落ちるように借金を繰り返していきました。</a:t>
            </a:r>
            <a:endParaRPr lang="en-US" altLang="ja-JP" sz="40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just" defTabSz="1295791" rtl="0" eaLnBrk="1" fontAlgn="auto" latinLnBrk="0" hangingPunct="1">
              <a:lnSpc>
                <a:spcPts val="3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1295791" rtl="0" eaLnBrk="1" fontAlgn="auto" latinLnBrk="0" hangingPunct="1">
              <a:lnSpc>
                <a:spcPts val="6000"/>
              </a:lnSpc>
              <a:spcBef>
                <a:spcPts val="0"/>
              </a:spcBef>
              <a:spcAft>
                <a:spcPts val="0"/>
              </a:spcAft>
              <a:buClrTx/>
              <a:buSzTx/>
              <a:buFontTx/>
              <a:buNone/>
              <a:tabLst/>
              <a:defRPr/>
            </a:pPr>
            <a:r>
              <a:rPr lang="ja-JP" altLang="en-US" sz="40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借金はサラ金や闇金で６００万円以上となり、飲酒運転をしたり、会社も無断欠勤したりしていました。死のうと思ったこともありました。</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803A949C-946A-4C83-971F-CB3DE130D732}"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28</a:t>
            </a:fld>
            <a:endParaRPr kumimoji="1" lang="ja-JP" altLang="en-US" sz="1700" b="0" i="0" u="none" strike="noStrike" kern="1200" cap="none" spc="0" normalizeH="0" baseline="0" noProof="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タイトル 1">
            <a:extLst>
              <a:ext uri="{FF2B5EF4-FFF2-40B4-BE49-F238E27FC236}">
                <a16:creationId xmlns:a16="http://schemas.microsoft.com/office/drawing/2014/main" id="{39872A41-5ECC-44B9-A840-8D77A000800E}"/>
              </a:ext>
            </a:extLst>
          </p:cNvPr>
          <p:cNvSpPr txBox="1">
            <a:spLocks/>
          </p:cNvSpPr>
          <p:nvPr/>
        </p:nvSpPr>
        <p:spPr>
          <a:xfrm>
            <a:off x="1938" y="360485"/>
            <a:ext cx="12960000" cy="1080000"/>
          </a:xfrm>
          <a:prstGeom prst="rect">
            <a:avLst/>
          </a:prstGeom>
          <a:solidFill>
            <a:schemeClr val="accent6">
              <a:lumMod val="40000"/>
              <a:lumOff val="60000"/>
            </a:schemeClr>
          </a:solidFill>
        </p:spPr>
        <p:txBody>
          <a:bodyPr vert="horz" lIns="129578" tIns="64788" rIns="129578" bIns="64788" rtlCol="0" anchor="ctr">
            <a:normAutofit/>
          </a:bodyPr>
          <a:lstStyle>
            <a:lvl1pPr algn="ctr" defTabSz="1295791" rtl="0" eaLnBrk="1" latinLnBrk="0" hangingPunct="1">
              <a:spcBef>
                <a:spcPct val="0"/>
              </a:spcBef>
              <a:buNone/>
              <a:defRPr kumimoji="1" sz="6200" kern="1200">
                <a:solidFill>
                  <a:schemeClr val="tx1"/>
                </a:solidFill>
                <a:latin typeface="+mj-lt"/>
                <a:ea typeface="+mj-ea"/>
                <a:cs typeface="+mj-cs"/>
              </a:defRPr>
            </a:lvl1pPr>
          </a:lstStyle>
          <a:p>
            <a:r>
              <a:rPr lang="ja-JP" altLang="en-US" sz="4500" b="1" dirty="0">
                <a:latin typeface="HG丸ｺﾞｼｯｸM-PRO" panose="020F0600000000000000" pitchFamily="50" charset="-128"/>
                <a:ea typeface="HG丸ｺﾞｼｯｸM-PRO" panose="020F0600000000000000" pitchFamily="50" charset="-128"/>
              </a:rPr>
              <a:t>アルコール依存症を経験されたご本人の体験談</a:t>
            </a:r>
          </a:p>
        </p:txBody>
      </p:sp>
    </p:spTree>
    <p:extLst>
      <p:ext uri="{BB962C8B-B14F-4D97-AF65-F5344CB8AC3E}">
        <p14:creationId xmlns:p14="http://schemas.microsoft.com/office/powerpoint/2010/main" val="156950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8850" y="240797"/>
            <a:ext cx="12943088" cy="1096316"/>
          </a:xfrm>
          <a:prstGeom prst="rect">
            <a:avLst/>
          </a:prstGeom>
          <a:solidFill>
            <a:schemeClr val="accent5">
              <a:lumMod val="20000"/>
              <a:lumOff val="80000"/>
            </a:schemeClr>
          </a:solidFill>
          <a:ln>
            <a:noFill/>
          </a:ln>
        </p:spPr>
        <p:txBody>
          <a:bodyPr lIns="129578" tIns="64788" rIns="129578" bIns="64788"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1295791" rtl="0" eaLnBrk="0" fontAlgn="base" latinLnBrk="0" hangingPunct="0">
              <a:lnSpc>
                <a:spcPct val="100000"/>
              </a:lnSpc>
              <a:spcBef>
                <a:spcPct val="0"/>
              </a:spcBef>
              <a:spcAft>
                <a:spcPct val="0"/>
              </a:spcAft>
              <a:buClrTx/>
              <a:buSzTx/>
              <a:buFontTx/>
              <a:buNone/>
              <a:tabLst/>
              <a:defRPr/>
            </a:pPr>
            <a:r>
              <a:rPr kumimoji="1" lang="ja-JP" altLang="en-US" sz="5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このように思ったことはありますか？</a:t>
            </a:r>
            <a:endParaRPr kumimoji="1" lang="en-US" altLang="ja-JP" sz="5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5" name="テキスト ボックス 4"/>
          <p:cNvSpPr txBox="1"/>
          <p:nvPr/>
        </p:nvSpPr>
        <p:spPr>
          <a:xfrm>
            <a:off x="560686" y="1872825"/>
            <a:ext cx="10615680" cy="823339"/>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①意志が弱い</a:t>
            </a:r>
          </a:p>
        </p:txBody>
      </p:sp>
      <p:sp>
        <p:nvSpPr>
          <p:cNvPr id="8" name="テキスト ボックス 7"/>
          <p:cNvSpPr txBox="1"/>
          <p:nvPr/>
        </p:nvSpPr>
        <p:spPr>
          <a:xfrm>
            <a:off x="616357" y="3322115"/>
            <a:ext cx="11794186" cy="823339"/>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②性格の問題</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p:cNvSpPr txBox="1"/>
          <p:nvPr/>
        </p:nvSpPr>
        <p:spPr>
          <a:xfrm>
            <a:off x="656435" y="4741575"/>
            <a:ext cx="11794186" cy="823339"/>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③自分勝手</a:t>
            </a:r>
          </a:p>
        </p:txBody>
      </p:sp>
      <p:sp>
        <p:nvSpPr>
          <p:cNvPr id="11" name="テキスト ボックス 10"/>
          <p:cNvSpPr txBox="1"/>
          <p:nvPr/>
        </p:nvSpPr>
        <p:spPr>
          <a:xfrm>
            <a:off x="609590" y="6323152"/>
            <a:ext cx="11794186" cy="823339"/>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④強く注意したり、厳しい態度で接するべき</a:t>
            </a:r>
          </a:p>
        </p:txBody>
      </p:sp>
      <p:sp>
        <p:nvSpPr>
          <p:cNvPr id="12" name="テキスト ボックス 11"/>
          <p:cNvSpPr txBox="1"/>
          <p:nvPr/>
        </p:nvSpPr>
        <p:spPr>
          <a:xfrm>
            <a:off x="656435" y="7923265"/>
            <a:ext cx="11794186" cy="823339"/>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⑤一生治らない</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37153" y="2269525"/>
            <a:ext cx="3259078" cy="363143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a:t>
            </a:fld>
            <a:endParaRPr kumimoji="1" lang="ja-JP" altLang="en-US" sz="17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728891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8097" y="1836589"/>
            <a:ext cx="11665744" cy="5795854"/>
          </a:xfrm>
          <a:prstGeom prst="rect">
            <a:avLst/>
          </a:prstGeom>
          <a:noFill/>
        </p:spPr>
        <p:txBody>
          <a:bodyPr wrap="square" lIns="129578" tIns="64788" rIns="129578" bIns="64788" rtlCol="0">
            <a:spAutoFit/>
          </a:bodyPr>
          <a:lstStyle/>
          <a:p>
            <a:pPr marL="0" marR="0" lvl="0" indent="0" algn="just" defTabSz="1295791" rtl="0" eaLnBrk="1" fontAlgn="auto" latinLnBrk="0" hangingPunct="1">
              <a:lnSpc>
                <a:spcPts val="6000"/>
              </a:lnSpc>
              <a:spcBef>
                <a:spcPts val="0"/>
              </a:spcBef>
              <a:spcAft>
                <a:spcPts val="0"/>
              </a:spcAft>
              <a:buClrTx/>
              <a:buSzTx/>
              <a:buFontTx/>
              <a:buNone/>
              <a:tabLst/>
              <a:defRPr/>
            </a:pPr>
            <a:r>
              <a:rPr lang="ja-JP" altLang="en-US" sz="40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「生まれたときは、大きな子が生まれて本当にうれしくてみんなで喜んだけど、もう辛い。頼むから死んでくれへんか？</a:t>
            </a:r>
            <a:r>
              <a:rPr lang="ja-JP" altLang="en-US" sz="4000" dirty="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1295791" rtl="0" eaLnBrk="1" fontAlgn="auto" latinLnBrk="0" hangingPunct="1">
              <a:lnSpc>
                <a:spcPts val="6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優しかった母に頭を下げられたこともありました。</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1295791" rtl="0" eaLnBrk="1" fontAlgn="auto" latinLnBrk="0" hangingPunct="1">
              <a:lnSpc>
                <a:spcPts val="3000"/>
              </a:lnSpc>
              <a:spcBef>
                <a:spcPts val="0"/>
              </a:spcBef>
              <a:spcAft>
                <a:spcPts val="0"/>
              </a:spcAft>
              <a:buClrTx/>
              <a:buSzTx/>
              <a:buFontTx/>
              <a:buNone/>
              <a:tabLst/>
              <a:defRPr/>
            </a:pPr>
            <a:endParaRPr lang="en-US" altLang="ja-JP" sz="40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just" defTabSz="1295791" rtl="0" eaLnBrk="1" fontAlgn="auto" latinLnBrk="0" hangingPunct="1">
              <a:lnSpc>
                <a:spcPts val="6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会社のお金を横領し、逃亡。死のうとしても　死にきれず、警察に保護されました。</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803A949C-946A-4C83-971F-CB3DE130D732}"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29</a:t>
            </a:fld>
            <a:endParaRPr kumimoji="1" lang="ja-JP" altLang="en-US" sz="1700" b="0" i="0" u="none" strike="noStrike" kern="1200" cap="none" spc="0" normalizeH="0" baseline="0" noProof="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タイトル 1">
            <a:extLst>
              <a:ext uri="{FF2B5EF4-FFF2-40B4-BE49-F238E27FC236}">
                <a16:creationId xmlns:a16="http://schemas.microsoft.com/office/drawing/2014/main" id="{39872A41-5ECC-44B9-A840-8D77A000800E}"/>
              </a:ext>
            </a:extLst>
          </p:cNvPr>
          <p:cNvSpPr txBox="1">
            <a:spLocks/>
          </p:cNvSpPr>
          <p:nvPr/>
        </p:nvSpPr>
        <p:spPr>
          <a:xfrm>
            <a:off x="1938" y="360485"/>
            <a:ext cx="12960000" cy="1080000"/>
          </a:xfrm>
          <a:prstGeom prst="rect">
            <a:avLst/>
          </a:prstGeom>
          <a:solidFill>
            <a:schemeClr val="accent6">
              <a:lumMod val="40000"/>
              <a:lumOff val="60000"/>
            </a:schemeClr>
          </a:solidFill>
        </p:spPr>
        <p:txBody>
          <a:bodyPr vert="horz" lIns="129578" tIns="64788" rIns="129578" bIns="64788" rtlCol="0" anchor="ctr">
            <a:normAutofit/>
          </a:bodyPr>
          <a:lstStyle>
            <a:lvl1pPr algn="ctr" defTabSz="1295791" rtl="0" eaLnBrk="1" latinLnBrk="0" hangingPunct="1">
              <a:spcBef>
                <a:spcPct val="0"/>
              </a:spcBef>
              <a:buNone/>
              <a:defRPr kumimoji="1" sz="6200" kern="1200">
                <a:solidFill>
                  <a:schemeClr val="tx1"/>
                </a:solidFill>
                <a:latin typeface="+mj-lt"/>
                <a:ea typeface="+mj-ea"/>
                <a:cs typeface="+mj-cs"/>
              </a:defRPr>
            </a:lvl1pPr>
          </a:lstStyle>
          <a:p>
            <a:pPr marL="0" marR="0" lvl="0" indent="0" algn="ctr" defTabSz="1295791" rtl="0" eaLnBrk="1" fontAlgn="auto" latinLnBrk="0" hangingPunct="1">
              <a:lnSpc>
                <a:spcPct val="100000"/>
              </a:lnSpc>
              <a:spcBef>
                <a:spcPct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アルコール依存症を経験されたご本人の体験談</a:t>
            </a:r>
          </a:p>
        </p:txBody>
      </p:sp>
    </p:spTree>
    <p:extLst>
      <p:ext uri="{BB962C8B-B14F-4D97-AF65-F5344CB8AC3E}">
        <p14:creationId xmlns:p14="http://schemas.microsoft.com/office/powerpoint/2010/main" val="3724152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8097" y="1908597"/>
            <a:ext cx="11665744" cy="5026412"/>
          </a:xfrm>
          <a:prstGeom prst="rect">
            <a:avLst/>
          </a:prstGeom>
          <a:noFill/>
        </p:spPr>
        <p:txBody>
          <a:bodyPr wrap="square" lIns="129578" tIns="64788" rIns="129578" bIns="64788" rtlCol="0">
            <a:spAutoFit/>
          </a:bodyPr>
          <a:lstStyle/>
          <a:p>
            <a:pPr marL="0" marR="0" lvl="0" indent="0" algn="just" defTabSz="1295791" rtl="0" eaLnBrk="1" fontAlgn="auto" latinLnBrk="0" hangingPunct="1">
              <a:lnSpc>
                <a:spcPts val="6000"/>
              </a:lnSpc>
              <a:spcBef>
                <a:spcPts val="0"/>
              </a:spcBef>
              <a:spcAft>
                <a:spcPts val="0"/>
              </a:spcAft>
              <a:buClrTx/>
              <a:buSzTx/>
              <a:buFontTx/>
              <a:buNone/>
              <a:tabLst/>
              <a:defRPr/>
            </a:pPr>
            <a:r>
              <a:rPr lang="ja-JP" altLang="en-US" sz="4000" dirty="0">
                <a:solidFill>
                  <a:prstClr val="black"/>
                </a:solidFill>
                <a:latin typeface="HG丸ｺﾞｼｯｸM-PRO" panose="020F0600000000000000" pitchFamily="50" charset="-128"/>
                <a:ea typeface="HG丸ｺﾞｼｯｸM-PRO" panose="020F0600000000000000" pitchFamily="50" charset="-128"/>
              </a:rPr>
              <a:t>　母が見つけたアルコール依存症の専門病院に　連れられ、入院した時は、現実と向き合う不安と、どこかホッとした気持ちもありました。</a:t>
            </a:r>
          </a:p>
          <a:p>
            <a:pPr marL="0" marR="0" lvl="0" indent="0" algn="just" defTabSz="1295791" rtl="0" eaLnBrk="1" fontAlgn="auto" latinLnBrk="0" hangingPunct="1">
              <a:lnSpc>
                <a:spcPts val="3000"/>
              </a:lnSpc>
              <a:spcBef>
                <a:spcPts val="0"/>
              </a:spcBef>
              <a:spcAft>
                <a:spcPts val="0"/>
              </a:spcAft>
              <a:buClrTx/>
              <a:buSzTx/>
              <a:buFontTx/>
              <a:buNone/>
              <a:tabLst/>
              <a:defRPr/>
            </a:pPr>
            <a:endParaRPr lang="ja-JP" altLang="en-US" sz="40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just" defTabSz="1295791" rtl="0" eaLnBrk="1" fontAlgn="auto" latinLnBrk="0" hangingPunct="1">
              <a:lnSpc>
                <a:spcPts val="6000"/>
              </a:lnSpc>
              <a:spcBef>
                <a:spcPts val="0"/>
              </a:spcBef>
              <a:spcAft>
                <a:spcPts val="0"/>
              </a:spcAft>
              <a:buClrTx/>
              <a:buSzTx/>
              <a:buFontTx/>
              <a:buNone/>
              <a:tabLst/>
              <a:defRPr/>
            </a:pPr>
            <a:r>
              <a:rPr lang="ja-JP" altLang="en-US" sz="4000" dirty="0">
                <a:solidFill>
                  <a:prstClr val="black"/>
                </a:solidFill>
                <a:latin typeface="HG丸ｺﾞｼｯｸM-PRO" panose="020F0600000000000000" pitchFamily="50" charset="-128"/>
                <a:ea typeface="HG丸ｺﾞｼｯｸM-PRO" panose="020F0600000000000000" pitchFamily="50" charset="-128"/>
              </a:rPr>
              <a:t>　入院した自分よりも、母の方がつらく大変な思いをしたと気が付いたのは、入院中に、仲間の会で体験談を聞かせてもらった時でした。</a:t>
            </a:r>
            <a:endParaRPr lang="en-US" altLang="ja-JP" sz="4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803A949C-946A-4C83-971F-CB3DE130D732}"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30</a:t>
            </a:fld>
            <a:endParaRPr kumimoji="1" lang="ja-JP" altLang="en-US" sz="1700" b="0" i="0" u="none" strike="noStrike" kern="1200" cap="none" spc="0" normalizeH="0" baseline="0" noProof="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タイトル 1">
            <a:extLst>
              <a:ext uri="{FF2B5EF4-FFF2-40B4-BE49-F238E27FC236}">
                <a16:creationId xmlns:a16="http://schemas.microsoft.com/office/drawing/2014/main" id="{39872A41-5ECC-44B9-A840-8D77A000800E}"/>
              </a:ext>
            </a:extLst>
          </p:cNvPr>
          <p:cNvSpPr txBox="1">
            <a:spLocks/>
          </p:cNvSpPr>
          <p:nvPr/>
        </p:nvSpPr>
        <p:spPr>
          <a:xfrm>
            <a:off x="1938" y="360485"/>
            <a:ext cx="12960000" cy="1080000"/>
          </a:xfrm>
          <a:prstGeom prst="rect">
            <a:avLst/>
          </a:prstGeom>
          <a:solidFill>
            <a:schemeClr val="accent6">
              <a:lumMod val="40000"/>
              <a:lumOff val="60000"/>
            </a:schemeClr>
          </a:solidFill>
        </p:spPr>
        <p:txBody>
          <a:bodyPr vert="horz" lIns="129578" tIns="64788" rIns="129578" bIns="64788" rtlCol="0" anchor="ctr">
            <a:normAutofit/>
          </a:bodyPr>
          <a:lstStyle>
            <a:lvl1pPr algn="ctr" defTabSz="1295791" rtl="0" eaLnBrk="1" latinLnBrk="0" hangingPunct="1">
              <a:spcBef>
                <a:spcPct val="0"/>
              </a:spcBef>
              <a:buNone/>
              <a:defRPr kumimoji="1" sz="6200" kern="1200">
                <a:solidFill>
                  <a:schemeClr val="tx1"/>
                </a:solidFill>
                <a:latin typeface="+mj-lt"/>
                <a:ea typeface="+mj-ea"/>
                <a:cs typeface="+mj-cs"/>
              </a:defRPr>
            </a:lvl1pPr>
          </a:lstStyle>
          <a:p>
            <a:pPr marL="0" marR="0" lvl="0" indent="0" algn="ctr" defTabSz="1295791" rtl="0" eaLnBrk="1" fontAlgn="auto" latinLnBrk="0" hangingPunct="1">
              <a:lnSpc>
                <a:spcPct val="100000"/>
              </a:lnSpc>
              <a:spcBef>
                <a:spcPct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アルコール依存症を経験されたご本人の体験談</a:t>
            </a:r>
          </a:p>
        </p:txBody>
      </p:sp>
    </p:spTree>
    <p:extLst>
      <p:ext uri="{BB962C8B-B14F-4D97-AF65-F5344CB8AC3E}">
        <p14:creationId xmlns:p14="http://schemas.microsoft.com/office/powerpoint/2010/main" val="2585146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8097" y="1824786"/>
            <a:ext cx="11665744" cy="6950016"/>
          </a:xfrm>
          <a:prstGeom prst="rect">
            <a:avLst/>
          </a:prstGeom>
          <a:noFill/>
        </p:spPr>
        <p:txBody>
          <a:bodyPr wrap="square" lIns="129578" tIns="64788" rIns="129578" bIns="64788" rtlCol="0">
            <a:spAutoFit/>
          </a:bodyPr>
          <a:lstStyle/>
          <a:p>
            <a:pPr marL="0" marR="0" lvl="0" indent="0" algn="just" defTabSz="1295791" rtl="0" eaLnBrk="1" fontAlgn="auto" latinLnBrk="0" hangingPunct="1">
              <a:lnSpc>
                <a:spcPts val="6000"/>
              </a:lnSpc>
              <a:spcBef>
                <a:spcPts val="0"/>
              </a:spcBef>
              <a:spcAft>
                <a:spcPts val="0"/>
              </a:spcAft>
              <a:buClrTx/>
              <a:buSzTx/>
              <a:buFontTx/>
              <a:buNone/>
              <a:tabLst/>
              <a:defRPr/>
            </a:pPr>
            <a:r>
              <a:rPr lang="ja-JP" altLang="en-US" sz="4000" dirty="0">
                <a:solidFill>
                  <a:prstClr val="black"/>
                </a:solidFill>
                <a:latin typeface="HG丸ｺﾞｼｯｸM-PRO" panose="020F0600000000000000" pitchFamily="50" charset="-128"/>
                <a:ea typeface="HG丸ｺﾞｼｯｸM-PRO" panose="020F0600000000000000" pitchFamily="50" charset="-128"/>
              </a:rPr>
              <a:t>　これからも断酒会で仲間の体験談を聞き、自分も語り続けます。</a:t>
            </a:r>
            <a:endParaRPr lang="en-US" altLang="ja-JP" sz="40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just" defTabSz="1295791" rtl="0" eaLnBrk="1" fontAlgn="auto" latinLnBrk="0" hangingPunct="1">
              <a:lnSpc>
                <a:spcPts val="3000"/>
              </a:lnSpc>
              <a:spcBef>
                <a:spcPts val="0"/>
              </a:spcBef>
              <a:spcAft>
                <a:spcPts val="0"/>
              </a:spcAft>
              <a:buClrTx/>
              <a:buSzTx/>
              <a:buFontTx/>
              <a:buNone/>
              <a:tabLst/>
              <a:defRPr/>
            </a:pPr>
            <a:endParaRPr lang="ja-JP" altLang="en-US" sz="40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just" defTabSz="1295791" rtl="0" eaLnBrk="1" fontAlgn="auto" latinLnBrk="0" hangingPunct="1">
              <a:lnSpc>
                <a:spcPts val="6000"/>
              </a:lnSpc>
              <a:spcBef>
                <a:spcPts val="0"/>
              </a:spcBef>
              <a:spcAft>
                <a:spcPts val="0"/>
              </a:spcAft>
              <a:buClrTx/>
              <a:buSzTx/>
              <a:buFontTx/>
              <a:buNone/>
              <a:tabLst/>
              <a:defRPr/>
            </a:pPr>
            <a:r>
              <a:rPr lang="ja-JP" altLang="en-US" sz="4000" dirty="0">
                <a:solidFill>
                  <a:prstClr val="black"/>
                </a:solidFill>
                <a:latin typeface="HG丸ｺﾞｼｯｸM-PRO" panose="020F0600000000000000" pitchFamily="50" charset="-128"/>
                <a:ea typeface="HG丸ｺﾞｼｯｸM-PRO" panose="020F0600000000000000" pitchFamily="50" charset="-128"/>
              </a:rPr>
              <a:t>　依存症の状態にあるときは、「誰もわかってくれない」という投げやりな気持ちをもっていることも多く、とにかく話を聞いてほしいところが、どこかにあります。</a:t>
            </a:r>
          </a:p>
          <a:p>
            <a:pPr marL="0" marR="0" lvl="0" indent="0" algn="just" defTabSz="1295791" rtl="0" eaLnBrk="1" fontAlgn="auto" latinLnBrk="0" hangingPunct="1">
              <a:lnSpc>
                <a:spcPts val="3000"/>
              </a:lnSpc>
              <a:spcBef>
                <a:spcPts val="0"/>
              </a:spcBef>
              <a:spcAft>
                <a:spcPts val="0"/>
              </a:spcAft>
              <a:buClrTx/>
              <a:buSzTx/>
              <a:buFontTx/>
              <a:buNone/>
              <a:tabLst/>
              <a:defRPr/>
            </a:pPr>
            <a:endParaRPr lang="ja-JP" altLang="en-US" sz="40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just" defTabSz="1295791" rtl="0" eaLnBrk="1" fontAlgn="auto" latinLnBrk="0" hangingPunct="1">
              <a:lnSpc>
                <a:spcPts val="6000"/>
              </a:lnSpc>
              <a:spcBef>
                <a:spcPts val="0"/>
              </a:spcBef>
              <a:spcAft>
                <a:spcPts val="0"/>
              </a:spcAft>
              <a:buClrTx/>
              <a:buSzTx/>
              <a:buFontTx/>
              <a:buNone/>
              <a:tabLst/>
              <a:defRPr/>
            </a:pPr>
            <a:r>
              <a:rPr lang="ja-JP" altLang="en-US" sz="4000" dirty="0">
                <a:solidFill>
                  <a:prstClr val="black"/>
                </a:solidFill>
                <a:latin typeface="HG丸ｺﾞｼｯｸM-PRO" panose="020F0600000000000000" pitchFamily="50" charset="-128"/>
                <a:ea typeface="HG丸ｺﾞｼｯｸM-PRO" panose="020F0600000000000000" pitchFamily="50" charset="-128"/>
              </a:rPr>
              <a:t>　じっくり話を聞いてもらうだけでもいいときもあります。</a:t>
            </a:r>
          </a:p>
        </p:txBody>
      </p:sp>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803A949C-946A-4C83-971F-CB3DE130D732}"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31</a:t>
            </a:fld>
            <a:endParaRPr kumimoji="1" lang="ja-JP" altLang="en-US" sz="1700" b="0" i="0" u="none" strike="noStrike" kern="1200" cap="none" spc="0" normalizeH="0" baseline="0" noProof="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タイトル 1">
            <a:extLst>
              <a:ext uri="{FF2B5EF4-FFF2-40B4-BE49-F238E27FC236}">
                <a16:creationId xmlns:a16="http://schemas.microsoft.com/office/drawing/2014/main" id="{39872A41-5ECC-44B9-A840-8D77A000800E}"/>
              </a:ext>
            </a:extLst>
          </p:cNvPr>
          <p:cNvSpPr txBox="1">
            <a:spLocks/>
          </p:cNvSpPr>
          <p:nvPr/>
        </p:nvSpPr>
        <p:spPr>
          <a:xfrm>
            <a:off x="1938" y="360485"/>
            <a:ext cx="12960000" cy="1080000"/>
          </a:xfrm>
          <a:prstGeom prst="rect">
            <a:avLst/>
          </a:prstGeom>
          <a:solidFill>
            <a:schemeClr val="accent6">
              <a:lumMod val="40000"/>
              <a:lumOff val="60000"/>
            </a:schemeClr>
          </a:solidFill>
        </p:spPr>
        <p:txBody>
          <a:bodyPr vert="horz" lIns="129578" tIns="64788" rIns="129578" bIns="64788" rtlCol="0" anchor="ctr">
            <a:normAutofit/>
          </a:bodyPr>
          <a:lstStyle>
            <a:lvl1pPr algn="ctr" defTabSz="1295791" rtl="0" eaLnBrk="1" latinLnBrk="0" hangingPunct="1">
              <a:spcBef>
                <a:spcPct val="0"/>
              </a:spcBef>
              <a:buNone/>
              <a:defRPr kumimoji="1" sz="6200" kern="1200">
                <a:solidFill>
                  <a:schemeClr val="tx1"/>
                </a:solidFill>
                <a:latin typeface="+mj-lt"/>
                <a:ea typeface="+mj-ea"/>
                <a:cs typeface="+mj-cs"/>
              </a:defRPr>
            </a:lvl1pPr>
          </a:lstStyle>
          <a:p>
            <a:pPr marL="0" marR="0" lvl="0" indent="0" algn="ctr" defTabSz="1295791" rtl="0" eaLnBrk="1" fontAlgn="auto" latinLnBrk="0" hangingPunct="1">
              <a:lnSpc>
                <a:spcPct val="100000"/>
              </a:lnSpc>
              <a:spcBef>
                <a:spcPct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アルコール依存症を経験されたご本人の体験談</a:t>
            </a:r>
          </a:p>
        </p:txBody>
      </p:sp>
    </p:spTree>
    <p:extLst>
      <p:ext uri="{BB962C8B-B14F-4D97-AF65-F5344CB8AC3E}">
        <p14:creationId xmlns:p14="http://schemas.microsoft.com/office/powerpoint/2010/main" val="3728512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8097" y="1824786"/>
            <a:ext cx="11665744" cy="4256971"/>
          </a:xfrm>
          <a:prstGeom prst="rect">
            <a:avLst/>
          </a:prstGeom>
          <a:noFill/>
        </p:spPr>
        <p:txBody>
          <a:bodyPr wrap="square" lIns="129578" tIns="64788" rIns="129578" bIns="64788" rtlCol="0">
            <a:spAutoFit/>
          </a:bodyPr>
          <a:lstStyle/>
          <a:p>
            <a:pPr marL="0" marR="0" lvl="0" indent="0" algn="just" defTabSz="1295791" rtl="0" eaLnBrk="1" fontAlgn="auto" latinLnBrk="0" hangingPunct="1">
              <a:lnSpc>
                <a:spcPts val="6000"/>
              </a:lnSpc>
              <a:spcBef>
                <a:spcPts val="0"/>
              </a:spcBef>
              <a:spcAft>
                <a:spcPts val="0"/>
              </a:spcAft>
              <a:buClrTx/>
              <a:buSzTx/>
              <a:buFontTx/>
              <a:buNone/>
              <a:tabLst/>
              <a:defRPr/>
            </a:pPr>
            <a:r>
              <a:rPr lang="ja-JP" altLang="en-US" sz="40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回復という言葉は、“もとに戻る”イメージがあるので、断酒会では、「新しい人生を送る」「新生」という言葉を使います。</a:t>
            </a:r>
          </a:p>
          <a:p>
            <a:pPr marL="0" marR="0" lvl="0" indent="0" algn="just" defTabSz="1295791" rtl="0" eaLnBrk="1" fontAlgn="auto" latinLnBrk="0" hangingPunct="1">
              <a:lnSpc>
                <a:spcPts val="3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1295791" rtl="0" eaLnBrk="1" fontAlgn="auto" latinLnBrk="0" hangingPunct="1">
              <a:lnSpc>
                <a:spcPts val="6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相談員のみなさんも、ぜひ「新しい人生を送っている」私たちと会ってください。</a:t>
            </a:r>
          </a:p>
        </p:txBody>
      </p:sp>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803A949C-946A-4C83-971F-CB3DE130D732}"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32</a:t>
            </a:fld>
            <a:endParaRPr kumimoji="1" lang="ja-JP" altLang="en-US" sz="1700" b="0" i="0" u="none" strike="noStrike" kern="1200" cap="none" spc="0" normalizeH="0" baseline="0" noProof="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タイトル 1">
            <a:extLst>
              <a:ext uri="{FF2B5EF4-FFF2-40B4-BE49-F238E27FC236}">
                <a16:creationId xmlns:a16="http://schemas.microsoft.com/office/drawing/2014/main" id="{39872A41-5ECC-44B9-A840-8D77A000800E}"/>
              </a:ext>
            </a:extLst>
          </p:cNvPr>
          <p:cNvSpPr txBox="1">
            <a:spLocks/>
          </p:cNvSpPr>
          <p:nvPr/>
        </p:nvSpPr>
        <p:spPr>
          <a:xfrm>
            <a:off x="1938" y="360485"/>
            <a:ext cx="12960000" cy="1080000"/>
          </a:xfrm>
          <a:prstGeom prst="rect">
            <a:avLst/>
          </a:prstGeom>
          <a:solidFill>
            <a:schemeClr val="accent6">
              <a:lumMod val="40000"/>
              <a:lumOff val="60000"/>
            </a:schemeClr>
          </a:solidFill>
        </p:spPr>
        <p:txBody>
          <a:bodyPr vert="horz" lIns="129578" tIns="64788" rIns="129578" bIns="64788" rtlCol="0" anchor="ctr">
            <a:normAutofit/>
          </a:bodyPr>
          <a:lstStyle>
            <a:lvl1pPr algn="ctr" defTabSz="1295791" rtl="0" eaLnBrk="1" latinLnBrk="0" hangingPunct="1">
              <a:spcBef>
                <a:spcPct val="0"/>
              </a:spcBef>
              <a:buNone/>
              <a:defRPr kumimoji="1" sz="6200" kern="1200">
                <a:solidFill>
                  <a:schemeClr val="tx1"/>
                </a:solidFill>
                <a:latin typeface="+mj-lt"/>
                <a:ea typeface="+mj-ea"/>
                <a:cs typeface="+mj-cs"/>
              </a:defRPr>
            </a:lvl1pPr>
          </a:lstStyle>
          <a:p>
            <a:pPr marL="0" marR="0" lvl="0" indent="0" algn="ctr" defTabSz="1295791" rtl="0" eaLnBrk="1" fontAlgn="auto" latinLnBrk="0" hangingPunct="1">
              <a:lnSpc>
                <a:spcPct val="100000"/>
              </a:lnSpc>
              <a:spcBef>
                <a:spcPct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アルコール依存症を経験されたご本人の体験談</a:t>
            </a:r>
          </a:p>
        </p:txBody>
      </p:sp>
    </p:spTree>
    <p:extLst>
      <p:ext uri="{BB962C8B-B14F-4D97-AF65-F5344CB8AC3E}">
        <p14:creationId xmlns:p14="http://schemas.microsoft.com/office/powerpoint/2010/main" val="1346758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7" y="4050771"/>
            <a:ext cx="11665744" cy="1620308"/>
          </a:xfrm>
        </p:spPr>
        <p:txBody>
          <a:bodyPr>
            <a:normAutofit/>
          </a:bodyPr>
          <a:lstStyle/>
          <a:p>
            <a:r>
              <a:rPr lang="ja-JP" altLang="en-US" sz="6500" b="1" dirty="0"/>
              <a:t>まとめ</a:t>
            </a:r>
            <a:endParaRPr kumimoji="1" lang="ja-JP" altLang="en-US" sz="6500" b="1" dirty="0"/>
          </a:p>
        </p:txBody>
      </p:sp>
      <p:sp>
        <p:nvSpPr>
          <p:cNvPr id="3" name="スライド番号プレースホルダー 2"/>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33</a:t>
            </a:fld>
            <a:endParaRPr kumimoji="1" lang="ja-JP" altLang="en-US" sz="17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604642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48097" y="972493"/>
            <a:ext cx="11665744" cy="7776864"/>
          </a:xfrm>
        </p:spPr>
        <p:txBody>
          <a:bodyPr>
            <a:noAutofit/>
          </a:bodyPr>
          <a:lstStyle/>
          <a:p>
            <a:pPr marL="0" indent="0">
              <a:lnSpc>
                <a:spcPts val="8000"/>
              </a:lnSpc>
              <a:buNone/>
            </a:pPr>
            <a:r>
              <a:rPr kumimoji="1" lang="ja-JP" altLang="en-US" sz="5000" b="1" dirty="0"/>
              <a:t>依存症からは回復することができます。</a:t>
            </a:r>
            <a:endParaRPr kumimoji="1" lang="en-US" altLang="ja-JP" sz="5000" b="1" dirty="0"/>
          </a:p>
          <a:p>
            <a:pPr marL="0" indent="0">
              <a:lnSpc>
                <a:spcPts val="3000"/>
              </a:lnSpc>
              <a:buNone/>
            </a:pPr>
            <a:endParaRPr lang="en-US" altLang="ja-JP" sz="5000" b="1" dirty="0"/>
          </a:p>
          <a:p>
            <a:pPr marL="0" indent="0">
              <a:lnSpc>
                <a:spcPts val="8000"/>
              </a:lnSpc>
              <a:buNone/>
            </a:pPr>
            <a:r>
              <a:rPr lang="ja-JP" altLang="en-US" sz="5000" b="1" dirty="0"/>
              <a:t>本人や家族が孤立しないように</a:t>
            </a:r>
            <a:r>
              <a:rPr lang="en-US" altLang="ja-JP" sz="5000" b="1" dirty="0"/>
              <a:t>	</a:t>
            </a:r>
            <a:r>
              <a:rPr lang="ja-JP" altLang="en-US" sz="5000" b="1" dirty="0"/>
              <a:t>、</a:t>
            </a:r>
            <a:endParaRPr lang="en-US" altLang="ja-JP" sz="5000" b="1" dirty="0"/>
          </a:p>
          <a:p>
            <a:pPr marL="0" indent="0">
              <a:lnSpc>
                <a:spcPts val="8000"/>
              </a:lnSpc>
              <a:buNone/>
            </a:pPr>
            <a:r>
              <a:rPr lang="ja-JP" altLang="en-US" sz="5000" b="1" dirty="0"/>
              <a:t>長くかかわる、一緒に考えることが、回復につながります。</a:t>
            </a:r>
            <a:endParaRPr lang="en-US" altLang="ja-JP" sz="5000" b="1" dirty="0"/>
          </a:p>
          <a:p>
            <a:pPr marL="0" indent="0">
              <a:lnSpc>
                <a:spcPts val="3000"/>
              </a:lnSpc>
              <a:buNone/>
            </a:pPr>
            <a:endParaRPr kumimoji="1" lang="en-US" altLang="ja-JP" sz="5000" b="1" dirty="0"/>
          </a:p>
          <a:p>
            <a:pPr marL="0" indent="0">
              <a:lnSpc>
                <a:spcPts val="8000"/>
              </a:lnSpc>
              <a:buNone/>
            </a:pPr>
            <a:r>
              <a:rPr lang="ja-JP" altLang="en-US" sz="5000" b="1" dirty="0"/>
              <a:t>回復できることを信じて、</a:t>
            </a:r>
            <a:endParaRPr lang="en-US" altLang="ja-JP" sz="5000" b="1" dirty="0"/>
          </a:p>
          <a:p>
            <a:pPr marL="0" indent="0">
              <a:lnSpc>
                <a:spcPts val="8000"/>
              </a:lnSpc>
              <a:buNone/>
            </a:pPr>
            <a:r>
              <a:rPr lang="ja-JP" altLang="en-US" sz="5000" b="1" dirty="0"/>
              <a:t>サポートをお願いします。</a:t>
            </a:r>
            <a:endParaRPr kumimoji="1" lang="ja-JP" altLang="en-US" sz="5000" b="1"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9241" y="5798767"/>
            <a:ext cx="3384600" cy="2970111"/>
          </a:xfrm>
          <a:prstGeom prst="rect">
            <a:avLst/>
          </a:prstGeom>
        </p:spPr>
      </p:pic>
      <p:sp>
        <p:nvSpPr>
          <p:cNvPr id="2" name="スライド番号プレースホルダー 1"/>
          <p:cNvSpPr>
            <a:spLocks noGrp="1"/>
          </p:cNvSpPr>
          <p:nvPr>
            <p:ph type="sldNum" sz="quarter" idx="12"/>
          </p:nvPr>
        </p:nvSpPr>
        <p:spPr>
          <a:xfrm>
            <a:off x="9505189" y="9010717"/>
            <a:ext cx="3024452" cy="517598"/>
          </a:xfrm>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34</a:t>
            </a:fld>
            <a:endParaRPr kumimoji="1" lang="ja-JP" altLang="en-US" sz="1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013732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968983" y="3431835"/>
            <a:ext cx="11017647" cy="1930867"/>
          </a:xfrm>
        </p:spPr>
        <p:txBody>
          <a:bodyPr/>
          <a:lstStyle/>
          <a:p>
            <a:pPr algn="ctr"/>
            <a:r>
              <a:rPr kumimoji="1" lang="ja-JP" altLang="en-US" dirty="0"/>
              <a:t>ご清聴ありがとうございました</a:t>
            </a:r>
          </a:p>
        </p:txBody>
      </p:sp>
      <p:pic>
        <p:nvPicPr>
          <p:cNvPr id="1026" name="Picture 2" descr="D:\kawazoej\Desktop\いろいろ便利\そざい\pet_cat_s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3522" y="6085061"/>
            <a:ext cx="2993108" cy="2981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9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rgbClr val="FFCC99"/>
          </a:solidFill>
        </p:spPr>
        <p:txBody>
          <a:bodyPr>
            <a:normAutofit/>
          </a:bodyPr>
          <a:lstStyle/>
          <a:p>
            <a:r>
              <a:rPr lang="ja-JP" altLang="en-US" sz="5500" b="1" dirty="0"/>
              <a:t>基礎情報編の目的</a:t>
            </a:r>
            <a:endParaRPr kumimoji="1" lang="ja-JP" altLang="en-US" sz="5500" b="1" dirty="0"/>
          </a:p>
        </p:txBody>
      </p:sp>
      <p:sp>
        <p:nvSpPr>
          <p:cNvPr id="3" name="コンテンツ プレースホルダー 2"/>
          <p:cNvSpPr>
            <a:spLocks noGrp="1"/>
          </p:cNvSpPr>
          <p:nvPr>
            <p:ph idx="1"/>
          </p:nvPr>
        </p:nvSpPr>
        <p:spPr>
          <a:xfrm>
            <a:off x="792337" y="2268637"/>
            <a:ext cx="11017448" cy="5435037"/>
          </a:xfrm>
        </p:spPr>
        <p:txBody>
          <a:bodyPr>
            <a:noAutofit/>
          </a:bodyPr>
          <a:lstStyle/>
          <a:p>
            <a:pPr marL="0" indent="0">
              <a:buNone/>
            </a:pPr>
            <a:r>
              <a:rPr lang="ja-JP" altLang="en-US" sz="5500" dirty="0"/>
              <a:t>①依存症に関する正しい知識を</a:t>
            </a:r>
            <a:endParaRPr lang="en-US" altLang="ja-JP" sz="5500" dirty="0"/>
          </a:p>
          <a:p>
            <a:pPr marL="0" indent="0">
              <a:buNone/>
            </a:pPr>
            <a:r>
              <a:rPr lang="ja-JP" altLang="en-US" sz="5500" dirty="0"/>
              <a:t>　身につける。</a:t>
            </a:r>
            <a:endParaRPr lang="en-US" altLang="ja-JP" sz="5500" dirty="0"/>
          </a:p>
          <a:p>
            <a:pPr marL="0" indent="0">
              <a:buNone/>
            </a:pPr>
            <a:endParaRPr lang="en-US" altLang="ja-JP" sz="5500" dirty="0"/>
          </a:p>
          <a:p>
            <a:pPr marL="0" indent="0">
              <a:buNone/>
            </a:pPr>
            <a:r>
              <a:rPr lang="ja-JP" altLang="en-US" sz="5500" dirty="0"/>
              <a:t>②適切な相談窓口に丁寧につなぐ</a:t>
            </a:r>
            <a:endParaRPr lang="en-US" altLang="ja-JP" sz="5500" dirty="0"/>
          </a:p>
          <a:p>
            <a:pPr marL="0" indent="0">
              <a:buNone/>
            </a:pPr>
            <a:r>
              <a:rPr lang="ja-JP" altLang="en-US" sz="5500" dirty="0"/>
              <a:t>　ことができるようになる。</a:t>
            </a:r>
            <a:endParaRPr lang="en-US" altLang="ja-JP" sz="5500" dirty="0"/>
          </a:p>
          <a:p>
            <a:endParaRPr lang="ja-JP" altLang="en-US" sz="5500" dirty="0"/>
          </a:p>
        </p:txBody>
      </p:sp>
      <p:sp>
        <p:nvSpPr>
          <p:cNvPr id="4" name="スライド番号プレースホルダー 3"/>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a:t>
            </a:fld>
            <a:endParaRPr kumimoji="1" lang="ja-JP" altLang="en-US" sz="17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28026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rgbClr val="FFCC99"/>
          </a:solidFill>
        </p:spPr>
        <p:txBody>
          <a:bodyPr>
            <a:normAutofit/>
          </a:bodyPr>
          <a:lstStyle/>
          <a:p>
            <a:r>
              <a:rPr kumimoji="1" lang="ja-JP" altLang="en-US" sz="5500" b="1" dirty="0"/>
              <a:t>プログラム</a:t>
            </a:r>
          </a:p>
        </p:txBody>
      </p:sp>
      <p:sp>
        <p:nvSpPr>
          <p:cNvPr id="3" name="コンテンツ プレースホルダー 2"/>
          <p:cNvSpPr>
            <a:spLocks noGrp="1"/>
          </p:cNvSpPr>
          <p:nvPr>
            <p:ph idx="1"/>
          </p:nvPr>
        </p:nvSpPr>
        <p:spPr>
          <a:xfrm>
            <a:off x="647128" y="1977847"/>
            <a:ext cx="11665744" cy="5766155"/>
          </a:xfrm>
        </p:spPr>
        <p:txBody>
          <a:bodyPr>
            <a:noAutofit/>
          </a:bodyPr>
          <a:lstStyle/>
          <a:p>
            <a:pPr marL="0" indent="0">
              <a:lnSpc>
                <a:spcPct val="150000"/>
              </a:lnSpc>
              <a:buNone/>
            </a:pPr>
            <a:r>
              <a:rPr lang="ja-JP" altLang="en-US" sz="5500" dirty="0"/>
              <a:t>１．依存症とは</a:t>
            </a:r>
            <a:endParaRPr kumimoji="1" lang="en-US" altLang="ja-JP" sz="5500" dirty="0"/>
          </a:p>
          <a:p>
            <a:pPr marL="0" indent="0">
              <a:lnSpc>
                <a:spcPct val="150000"/>
              </a:lnSpc>
              <a:buNone/>
            </a:pPr>
            <a:r>
              <a:rPr lang="ja-JP" altLang="en-US" sz="5500" dirty="0"/>
              <a:t>２．対応とつなぎ方のポイント</a:t>
            </a:r>
            <a:endParaRPr kumimoji="1" lang="en-US" altLang="ja-JP" sz="5500" dirty="0"/>
          </a:p>
          <a:p>
            <a:pPr marL="0" indent="0">
              <a:lnSpc>
                <a:spcPct val="150000"/>
              </a:lnSpc>
              <a:buNone/>
            </a:pPr>
            <a:r>
              <a:rPr lang="ja-JP" altLang="en-US" sz="5500" dirty="0"/>
              <a:t>３．依存症を経験された</a:t>
            </a:r>
            <a:endParaRPr lang="en-US" altLang="ja-JP" sz="5500" dirty="0"/>
          </a:p>
          <a:p>
            <a:pPr marL="0" indent="0">
              <a:buNone/>
            </a:pPr>
            <a:r>
              <a:rPr lang="ja-JP" altLang="en-US" sz="5500" dirty="0"/>
              <a:t>　　ご本人からのメッセージ</a:t>
            </a:r>
            <a:endParaRPr lang="en-US" altLang="ja-JP" sz="5500" dirty="0"/>
          </a:p>
        </p:txBody>
      </p:sp>
      <p:pic>
        <p:nvPicPr>
          <p:cNvPr id="4" name="Picture 2" descr="D:\MichimotoS\Documents\My Pictures\plant_itosugi.png">
            <a:extLst>
              <a:ext uri="{FF2B5EF4-FFF2-40B4-BE49-F238E27FC236}">
                <a16:creationId xmlns:a16="http://schemas.microsoft.com/office/drawing/2014/main" id="{24A696BA-C51E-4E2A-807D-44E461D592C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53377" y="6517109"/>
            <a:ext cx="2257674" cy="2257767"/>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31A8A2BA-48A9-43F4-852E-BCA3C59F90C5}" type="slidenum">
              <a:rPr lang="ja-JP" altLang="en-US" smtClean="0"/>
              <a:pPr/>
              <a:t>4</a:t>
            </a:fld>
            <a:endParaRPr lang="ja-JP" altLang="en-US"/>
          </a:p>
        </p:txBody>
      </p:sp>
    </p:spTree>
    <p:extLst>
      <p:ext uri="{BB962C8B-B14F-4D97-AF65-F5344CB8AC3E}">
        <p14:creationId xmlns:p14="http://schemas.microsoft.com/office/powerpoint/2010/main" val="171462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FEB"/>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7" y="4295367"/>
            <a:ext cx="11665744" cy="1131115"/>
          </a:xfrm>
        </p:spPr>
        <p:txBody>
          <a:bodyPr>
            <a:spAutoFit/>
          </a:bodyPr>
          <a:lstStyle/>
          <a:p>
            <a:r>
              <a:rPr lang="ja-JP" altLang="en-US" sz="6500" b="1" dirty="0"/>
              <a:t>１．依存症とは</a:t>
            </a:r>
            <a:endParaRPr kumimoji="1" lang="ja-JP" altLang="en-US" sz="6500" b="1" dirty="0"/>
          </a:p>
        </p:txBody>
      </p:sp>
      <p:sp>
        <p:nvSpPr>
          <p:cNvPr id="3" name="スライド番号プレースホルダー 2"/>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5</a:t>
            </a:fld>
            <a:endParaRPr kumimoji="1" lang="ja-JP" altLang="en-US" sz="17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797719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31128" y="1852800"/>
            <a:ext cx="11897744" cy="4052978"/>
          </a:xfrm>
          <a:prstGeom prst="roundRect">
            <a:avLst/>
          </a:prstGeom>
          <a:solidFill>
            <a:srgbClr val="D5FFD5"/>
          </a:solidFill>
          <a:ln>
            <a:noFill/>
          </a:ln>
        </p:spPr>
        <p:style>
          <a:lnRef idx="2">
            <a:schemeClr val="accent1">
              <a:shade val="50000"/>
            </a:schemeClr>
          </a:lnRef>
          <a:fillRef idx="1001">
            <a:schemeClr val="lt1"/>
          </a:fillRef>
          <a:effectRef idx="0">
            <a:schemeClr val="accent1"/>
          </a:effectRef>
          <a:fontRef idx="minor">
            <a:schemeClr val="lt1"/>
          </a:fontRef>
        </p:style>
        <p:txBody>
          <a:bodyPr lIns="129578" tIns="64788" rIns="129578" bIns="64788" rtlCol="0" anchor="ctr"/>
          <a:lstStyle/>
          <a:p>
            <a:pPr algn="ctr"/>
            <a:endParaRPr kumimoji="1" lang="ja-JP" altLang="en-US"/>
          </a:p>
        </p:txBody>
      </p:sp>
      <p:sp>
        <p:nvSpPr>
          <p:cNvPr id="4" name="タイトル 1"/>
          <p:cNvSpPr>
            <a:spLocks noGrp="1"/>
          </p:cNvSpPr>
          <p:nvPr>
            <p:ph type="title"/>
          </p:nvPr>
        </p:nvSpPr>
        <p:spPr>
          <a:xfrm>
            <a:off x="0" y="360000"/>
            <a:ext cx="12960000" cy="1080000"/>
          </a:xfrm>
          <a:solidFill>
            <a:srgbClr val="FFCC99"/>
          </a:solidFill>
        </p:spPr>
        <p:txBody>
          <a:bodyPr>
            <a:normAutofit/>
          </a:bodyPr>
          <a:lstStyle/>
          <a:p>
            <a:r>
              <a:rPr lang="ja-JP" altLang="en-US" sz="5500" b="1" dirty="0"/>
              <a:t>依存症とは</a:t>
            </a:r>
            <a:endParaRPr kumimoji="1" lang="ja-JP" altLang="en-US" sz="5500" b="1" dirty="0"/>
          </a:p>
        </p:txBody>
      </p:sp>
      <p:sp>
        <p:nvSpPr>
          <p:cNvPr id="5" name="テキスト ボックス 4"/>
          <p:cNvSpPr txBox="1"/>
          <p:nvPr/>
        </p:nvSpPr>
        <p:spPr>
          <a:xfrm>
            <a:off x="816864" y="2227405"/>
            <a:ext cx="11374600" cy="3236628"/>
          </a:xfrm>
          <a:prstGeom prst="rect">
            <a:avLst/>
          </a:prstGeom>
          <a:noFill/>
        </p:spPr>
        <p:txBody>
          <a:bodyPr wrap="square" lIns="129578" tIns="64788" rIns="129578" bIns="64788" rtlCol="0">
            <a:spAutoFit/>
          </a:bodyPr>
          <a:lstStyle/>
          <a:p>
            <a:pPr algn="ctr">
              <a:lnSpc>
                <a:spcPts val="8504"/>
              </a:lnSpc>
            </a:pPr>
            <a:r>
              <a:rPr lang="ja-JP" altLang="en-US" sz="5000" b="1" dirty="0">
                <a:latin typeface="HG丸ｺﾞｼｯｸM-PRO" panose="020F0600000000000000" pitchFamily="50" charset="-128"/>
                <a:ea typeface="HG丸ｺﾞｼｯｸM-PRO" panose="020F0600000000000000" pitchFamily="50" charset="-128"/>
              </a:rPr>
              <a:t>何らかの問題があるにも関わらず、</a:t>
            </a:r>
            <a:endParaRPr lang="en-US" altLang="ja-JP" sz="5000" b="1" dirty="0">
              <a:latin typeface="HG丸ｺﾞｼｯｸM-PRO" panose="020F0600000000000000" pitchFamily="50" charset="-128"/>
              <a:ea typeface="HG丸ｺﾞｼｯｸM-PRO" panose="020F0600000000000000" pitchFamily="50" charset="-128"/>
            </a:endParaRPr>
          </a:p>
          <a:p>
            <a:pPr algn="ctr">
              <a:lnSpc>
                <a:spcPts val="8504"/>
              </a:lnSpc>
            </a:pPr>
            <a:r>
              <a:rPr lang="ja-JP" altLang="en-US" sz="5000" b="1" dirty="0">
                <a:latin typeface="HG丸ｺﾞｼｯｸM-PRO" panose="020F0600000000000000" pitchFamily="50" charset="-128"/>
                <a:ea typeface="HG丸ｺﾞｼｯｸM-PRO" panose="020F0600000000000000" pitchFamily="50" charset="-128"/>
              </a:rPr>
              <a:t>特定の物質の使用や行動を</a:t>
            </a:r>
            <a:endParaRPr lang="en-US" altLang="ja-JP" sz="5000" b="1" dirty="0">
              <a:latin typeface="HG丸ｺﾞｼｯｸM-PRO" panose="020F0600000000000000" pitchFamily="50" charset="-128"/>
              <a:ea typeface="HG丸ｺﾞｼｯｸM-PRO" panose="020F0600000000000000" pitchFamily="50" charset="-128"/>
            </a:endParaRPr>
          </a:p>
          <a:p>
            <a:pPr algn="ctr">
              <a:lnSpc>
                <a:spcPts val="8504"/>
              </a:lnSpc>
            </a:pPr>
            <a:r>
              <a:rPr lang="ja-JP" altLang="en-US" sz="5000" b="1" dirty="0">
                <a:latin typeface="HG丸ｺﾞｼｯｸM-PRO" panose="020F0600000000000000" pitchFamily="50" charset="-128"/>
                <a:ea typeface="HG丸ｺﾞｼｯｸM-PRO" panose="020F0600000000000000" pitchFamily="50" charset="-128"/>
              </a:rPr>
              <a:t>コントロールできなくなる状態のこと</a:t>
            </a: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2692" y="7569874"/>
            <a:ext cx="732144" cy="42152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57343" y="7603466"/>
            <a:ext cx="774243" cy="774275"/>
          </a:xfrm>
          <a:prstGeom prst="rect">
            <a:avLst/>
          </a:prstGeom>
        </p:spPr>
      </p:pic>
      <p:sp>
        <p:nvSpPr>
          <p:cNvPr id="3" name="スライド番号プレースホルダー 2"/>
          <p:cNvSpPr>
            <a:spLocks noGrp="1"/>
          </p:cNvSpPr>
          <p:nvPr>
            <p:ph type="sldNum" sz="quarter" idx="12"/>
          </p:nvPr>
        </p:nvSpPr>
        <p:spPr/>
        <p:txBody>
          <a:bodyPr/>
          <a:lstStyle/>
          <a:p>
            <a:fld id="{31A8A2BA-48A9-43F4-852E-BCA3C59F90C5}" type="slidenum">
              <a:rPr lang="ja-JP" altLang="en-US" smtClean="0"/>
              <a:pPr/>
              <a:t>6</a:t>
            </a:fld>
            <a:endParaRPr lang="ja-JP" altLang="en-US"/>
          </a:p>
        </p:txBody>
      </p:sp>
      <p:pic>
        <p:nvPicPr>
          <p:cNvPr id="5122" name="Picture 2" descr="携帯ゲーム機のイラスト">
            <a:extLst>
              <a:ext uri="{FF2B5EF4-FFF2-40B4-BE49-F238E27FC236}">
                <a16:creationId xmlns:a16="http://schemas.microsoft.com/office/drawing/2014/main" id="{20302510-4F60-4632-9B68-D5975D2881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1860" y="7906454"/>
            <a:ext cx="1316918" cy="1283994"/>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FA32C25D-FDFA-4FC8-B244-786CC2CFFA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4662" y="6469224"/>
            <a:ext cx="751053" cy="1134242"/>
          </a:xfrm>
          <a:prstGeom prst="rect">
            <a:avLst/>
          </a:prstGeom>
        </p:spPr>
      </p:pic>
      <p:pic>
        <p:nvPicPr>
          <p:cNvPr id="17" name="図 16">
            <a:extLst>
              <a:ext uri="{FF2B5EF4-FFF2-40B4-BE49-F238E27FC236}">
                <a16:creationId xmlns:a16="http://schemas.microsoft.com/office/drawing/2014/main" id="{B3046981-30BE-4F34-BF0C-75FEB46B75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7766" y="8240392"/>
            <a:ext cx="889863" cy="956842"/>
          </a:xfrm>
          <a:prstGeom prst="rect">
            <a:avLst/>
          </a:prstGeom>
        </p:spPr>
      </p:pic>
      <p:pic>
        <p:nvPicPr>
          <p:cNvPr id="19" name="図 18">
            <a:extLst>
              <a:ext uri="{FF2B5EF4-FFF2-40B4-BE49-F238E27FC236}">
                <a16:creationId xmlns:a16="http://schemas.microsoft.com/office/drawing/2014/main" id="{58D089A5-BBCF-493D-A02A-9C38303202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35552" y="6280383"/>
            <a:ext cx="1246372" cy="1661830"/>
          </a:xfrm>
          <a:prstGeom prst="rect">
            <a:avLst/>
          </a:prstGeom>
        </p:spPr>
      </p:pic>
      <p:pic>
        <p:nvPicPr>
          <p:cNvPr id="21" name="図 20">
            <a:extLst>
              <a:ext uri="{FF2B5EF4-FFF2-40B4-BE49-F238E27FC236}">
                <a16:creationId xmlns:a16="http://schemas.microsoft.com/office/drawing/2014/main" id="{7F2F9109-010A-4EB8-87BA-7D43D6F47C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34206" y="7267736"/>
            <a:ext cx="946302" cy="1025802"/>
          </a:xfrm>
          <a:prstGeom prst="rect">
            <a:avLst/>
          </a:prstGeom>
        </p:spPr>
      </p:pic>
      <p:pic>
        <p:nvPicPr>
          <p:cNvPr id="23" name="図 22">
            <a:extLst>
              <a:ext uri="{FF2B5EF4-FFF2-40B4-BE49-F238E27FC236}">
                <a16:creationId xmlns:a16="http://schemas.microsoft.com/office/drawing/2014/main" id="{CAA833FE-DDCA-499A-95D8-FB5C897E41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43945" y="7048220"/>
            <a:ext cx="749060" cy="1958216"/>
          </a:xfrm>
          <a:prstGeom prst="rect">
            <a:avLst/>
          </a:prstGeom>
        </p:spPr>
      </p:pic>
      <p:pic>
        <p:nvPicPr>
          <p:cNvPr id="25" name="図 24">
            <a:extLst>
              <a:ext uri="{FF2B5EF4-FFF2-40B4-BE49-F238E27FC236}">
                <a16:creationId xmlns:a16="http://schemas.microsoft.com/office/drawing/2014/main" id="{319B1ECA-3A6B-40C6-AD15-2A46182200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00015" y="6728711"/>
            <a:ext cx="2799604" cy="2799604"/>
          </a:xfrm>
          <a:prstGeom prst="rect">
            <a:avLst/>
          </a:prstGeom>
        </p:spPr>
      </p:pic>
    </p:spTree>
    <p:extLst>
      <p:ext uri="{BB962C8B-B14F-4D97-AF65-F5344CB8AC3E}">
        <p14:creationId xmlns:p14="http://schemas.microsoft.com/office/powerpoint/2010/main" val="26653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8184249" y="5413180"/>
            <a:ext cx="4484585" cy="115893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ネット・ゲーム</a:t>
            </a:r>
          </a:p>
        </p:txBody>
      </p:sp>
      <p:sp>
        <p:nvSpPr>
          <p:cNvPr id="10" name="円/楕円 9"/>
          <p:cNvSpPr/>
          <p:nvPr/>
        </p:nvSpPr>
        <p:spPr>
          <a:xfrm>
            <a:off x="7943550" y="6718947"/>
            <a:ext cx="2670292" cy="11255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自傷</a:t>
            </a:r>
          </a:p>
        </p:txBody>
      </p:sp>
      <p:sp>
        <p:nvSpPr>
          <p:cNvPr id="11" name="円/楕円 10"/>
          <p:cNvSpPr/>
          <p:nvPr/>
        </p:nvSpPr>
        <p:spPr>
          <a:xfrm>
            <a:off x="10033905" y="4107413"/>
            <a:ext cx="2296661" cy="115893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買い物</a:t>
            </a:r>
          </a:p>
        </p:txBody>
      </p:sp>
      <p:sp>
        <p:nvSpPr>
          <p:cNvPr id="12" name="円/楕円 11"/>
          <p:cNvSpPr/>
          <p:nvPr/>
        </p:nvSpPr>
        <p:spPr>
          <a:xfrm>
            <a:off x="9584254" y="7674973"/>
            <a:ext cx="2965164" cy="115893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万引き</a:t>
            </a:r>
          </a:p>
        </p:txBody>
      </p:sp>
      <p:sp>
        <p:nvSpPr>
          <p:cNvPr id="14" name="円/楕円 13"/>
          <p:cNvSpPr/>
          <p:nvPr/>
        </p:nvSpPr>
        <p:spPr>
          <a:xfrm>
            <a:off x="221828" y="2803136"/>
            <a:ext cx="3208194" cy="1158936"/>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アルコール</a:t>
            </a:r>
          </a:p>
        </p:txBody>
      </p:sp>
      <p:sp>
        <p:nvSpPr>
          <p:cNvPr id="16" name="円/楕円 15"/>
          <p:cNvSpPr/>
          <p:nvPr/>
        </p:nvSpPr>
        <p:spPr>
          <a:xfrm>
            <a:off x="321053" y="3963124"/>
            <a:ext cx="2418775" cy="1158936"/>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有機溶剤</a:t>
            </a:r>
          </a:p>
        </p:txBody>
      </p:sp>
      <p:sp>
        <p:nvSpPr>
          <p:cNvPr id="17" name="円/楕円 16"/>
          <p:cNvSpPr/>
          <p:nvPr/>
        </p:nvSpPr>
        <p:spPr>
          <a:xfrm>
            <a:off x="394129" y="6066878"/>
            <a:ext cx="4483549" cy="1158936"/>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睡眠薬・安定剤</a:t>
            </a:r>
          </a:p>
        </p:txBody>
      </p:sp>
      <p:sp>
        <p:nvSpPr>
          <p:cNvPr id="18" name="円/楕円 17"/>
          <p:cNvSpPr/>
          <p:nvPr/>
        </p:nvSpPr>
        <p:spPr>
          <a:xfrm>
            <a:off x="3430022" y="2834780"/>
            <a:ext cx="2418775" cy="1158936"/>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覚せい剤</a:t>
            </a:r>
          </a:p>
        </p:txBody>
      </p:sp>
      <p:sp>
        <p:nvSpPr>
          <p:cNvPr id="19" name="円/楕円 18"/>
          <p:cNvSpPr/>
          <p:nvPr/>
        </p:nvSpPr>
        <p:spPr>
          <a:xfrm>
            <a:off x="397252" y="4952905"/>
            <a:ext cx="3789922" cy="1158936"/>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危険ドラッグ</a:t>
            </a:r>
          </a:p>
        </p:txBody>
      </p:sp>
      <p:sp>
        <p:nvSpPr>
          <p:cNvPr id="20" name="円/楕円 19"/>
          <p:cNvSpPr/>
          <p:nvPr/>
        </p:nvSpPr>
        <p:spPr>
          <a:xfrm>
            <a:off x="147896" y="7682148"/>
            <a:ext cx="3169572" cy="1158936"/>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鎮痛剤・</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風邪薬</a:t>
            </a:r>
          </a:p>
        </p:txBody>
      </p:sp>
      <p:sp>
        <p:nvSpPr>
          <p:cNvPr id="26" name="円/楕円 25"/>
          <p:cNvSpPr/>
          <p:nvPr/>
        </p:nvSpPr>
        <p:spPr>
          <a:xfrm>
            <a:off x="2451419" y="3838932"/>
            <a:ext cx="2418775" cy="1158936"/>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大麻</a:t>
            </a:r>
          </a:p>
        </p:txBody>
      </p:sp>
      <p:sp>
        <p:nvSpPr>
          <p:cNvPr id="27" name="正方形/長方形 26"/>
          <p:cNvSpPr/>
          <p:nvPr/>
        </p:nvSpPr>
        <p:spPr>
          <a:xfrm>
            <a:off x="1275203" y="1696507"/>
            <a:ext cx="4020959" cy="8166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3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物質への依存</a:t>
            </a:r>
          </a:p>
        </p:txBody>
      </p:sp>
      <p:sp>
        <p:nvSpPr>
          <p:cNvPr id="28" name="正方形/長方形 27"/>
          <p:cNvSpPr/>
          <p:nvPr/>
        </p:nvSpPr>
        <p:spPr>
          <a:xfrm>
            <a:off x="7066577" y="1696507"/>
            <a:ext cx="5313136" cy="8166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3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行為・プロセスへの依存</a:t>
            </a:r>
          </a:p>
        </p:txBody>
      </p:sp>
      <p:sp>
        <p:nvSpPr>
          <p:cNvPr id="31" name="タイトル 1"/>
          <p:cNvSpPr txBox="1">
            <a:spLocks/>
          </p:cNvSpPr>
          <p:nvPr/>
        </p:nvSpPr>
        <p:spPr bwMode="auto">
          <a:xfrm>
            <a:off x="0" y="360000"/>
            <a:ext cx="12960000" cy="1080000"/>
          </a:xfrm>
          <a:prstGeom prst="rect">
            <a:avLst/>
          </a:prstGeom>
          <a:solidFill>
            <a:srgbClr val="FFCC99"/>
          </a:solidFill>
          <a:ln>
            <a:noFill/>
          </a:ln>
        </p:spPr>
        <p:txBody>
          <a:bodyPr lIns="129578" tIns="64788" rIns="129578" bIns="64788"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1295791" rtl="0" eaLnBrk="0" fontAlgn="base" latinLnBrk="0" hangingPunct="0">
              <a:lnSpc>
                <a:spcPct val="100000"/>
              </a:lnSpc>
              <a:spcBef>
                <a:spcPct val="0"/>
              </a:spcBef>
              <a:spcAft>
                <a:spcPct val="0"/>
              </a:spcAft>
              <a:buClrTx/>
              <a:buSzTx/>
              <a:buFontTx/>
              <a:buNone/>
              <a:tabLst/>
              <a:defRPr/>
            </a:pPr>
            <a:r>
              <a:rPr kumimoji="1" lang="ja-JP" altLang="en-US" sz="5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依存の種類</a:t>
            </a:r>
          </a:p>
        </p:txBody>
      </p:sp>
      <p:sp>
        <p:nvSpPr>
          <p:cNvPr id="8" name="円/楕円 7"/>
          <p:cNvSpPr/>
          <p:nvPr/>
        </p:nvSpPr>
        <p:spPr>
          <a:xfrm>
            <a:off x="7553838" y="2970056"/>
            <a:ext cx="3497139" cy="119080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ギャンブル等</a:t>
            </a:r>
          </a:p>
        </p:txBody>
      </p:sp>
      <p:sp>
        <p:nvSpPr>
          <p:cNvPr id="22" name="円/楕円 21"/>
          <p:cNvSpPr/>
          <p:nvPr/>
        </p:nvSpPr>
        <p:spPr>
          <a:xfrm>
            <a:off x="2707279" y="8285159"/>
            <a:ext cx="3086746" cy="1158936"/>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カフェイン</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41007" y="3717106"/>
            <a:ext cx="4418106" cy="4789470"/>
          </a:xfrm>
        </p:spPr>
      </p:pic>
      <p:sp>
        <p:nvSpPr>
          <p:cNvPr id="15" name="円/楕円 14"/>
          <p:cNvSpPr/>
          <p:nvPr/>
        </p:nvSpPr>
        <p:spPr>
          <a:xfrm>
            <a:off x="2305398" y="7056659"/>
            <a:ext cx="3274422" cy="1158936"/>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たばこ</a:t>
            </a:r>
            <a:endParaRPr kumimoji="1" lang="en-US" altLang="ja-JP"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（ニコチン）</a:t>
            </a:r>
          </a:p>
        </p:txBody>
      </p:sp>
      <p:sp>
        <p:nvSpPr>
          <p:cNvPr id="2" name="スライド番号プレースホルダー 1"/>
          <p:cNvSpPr>
            <a:spLocks noGrp="1"/>
          </p:cNvSpPr>
          <p:nvPr>
            <p:ph type="sldNum" sz="quarter" idx="12"/>
          </p:nvPr>
        </p:nvSpPr>
        <p:spPr>
          <a:xfrm>
            <a:off x="9721213" y="9167864"/>
            <a:ext cx="3024452" cy="517598"/>
          </a:xfrm>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7</a:t>
            </a:fld>
            <a:endParaRPr kumimoji="1" lang="ja-JP" altLang="en-US" sz="17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0611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360000"/>
            <a:ext cx="12960000" cy="1080000"/>
          </a:xfrm>
          <a:solidFill>
            <a:srgbClr val="FFCC99"/>
          </a:solidFill>
        </p:spPr>
        <p:txBody>
          <a:bodyPr>
            <a:normAutofit/>
          </a:bodyPr>
          <a:lstStyle/>
          <a:p>
            <a:r>
              <a:rPr lang="ja-JP" altLang="en-US" sz="5500" b="1" dirty="0"/>
              <a:t>やめたくてもやめられない</a:t>
            </a:r>
            <a:endParaRPr kumimoji="1" lang="ja-JP" altLang="en-US" sz="5500" b="1" dirty="0"/>
          </a:p>
        </p:txBody>
      </p:sp>
      <p:sp>
        <p:nvSpPr>
          <p:cNvPr id="5" name="テキスト ボックス 4"/>
          <p:cNvSpPr txBox="1"/>
          <p:nvPr/>
        </p:nvSpPr>
        <p:spPr>
          <a:xfrm>
            <a:off x="743070" y="1960413"/>
            <a:ext cx="11618282" cy="5948247"/>
          </a:xfrm>
          <a:prstGeom prst="rect">
            <a:avLst/>
          </a:prstGeom>
          <a:solidFill>
            <a:srgbClr val="F5F39D"/>
          </a:solidFill>
          <a:ln>
            <a:noFill/>
          </a:ln>
        </p:spPr>
        <p:style>
          <a:lnRef idx="2">
            <a:schemeClr val="accent2"/>
          </a:lnRef>
          <a:fillRef idx="1">
            <a:schemeClr val="lt1"/>
          </a:fillRef>
          <a:effectRef idx="0">
            <a:schemeClr val="accent2"/>
          </a:effectRef>
          <a:fontRef idx="minor">
            <a:schemeClr val="dk1"/>
          </a:fontRef>
        </p:style>
        <p:txBody>
          <a:bodyPr wrap="square" lIns="129578" tIns="64788" rIns="129578" bIns="64788" rtlCol="0">
            <a:spAutoFit/>
          </a:bodyPr>
          <a:lstStyle/>
          <a:p>
            <a:pPr algn="ctr">
              <a:lnSpc>
                <a:spcPts val="11339"/>
              </a:lnSpc>
            </a:pPr>
            <a:endParaRPr lang="en-US" altLang="ja-JP" sz="4500" b="1" dirty="0">
              <a:latin typeface="HG丸ｺﾞｼｯｸM-PRO" panose="020F0600000000000000" pitchFamily="50" charset="-128"/>
              <a:ea typeface="HG丸ｺﾞｼｯｸM-PRO" panose="020F0600000000000000" pitchFamily="50" charset="-128"/>
            </a:endParaRPr>
          </a:p>
          <a:p>
            <a:pPr algn="ctr">
              <a:lnSpc>
                <a:spcPts val="11339"/>
              </a:lnSpc>
            </a:pPr>
            <a:endParaRPr lang="en-US" altLang="ja-JP" sz="4500" b="1" dirty="0">
              <a:latin typeface="HG丸ｺﾞｼｯｸM-PRO" panose="020F0600000000000000" pitchFamily="50" charset="-128"/>
              <a:ea typeface="HG丸ｺﾞｼｯｸM-PRO" panose="020F0600000000000000" pitchFamily="50" charset="-128"/>
            </a:endParaRPr>
          </a:p>
          <a:p>
            <a:pPr algn="ctr">
              <a:lnSpc>
                <a:spcPts val="11339"/>
              </a:lnSpc>
            </a:pPr>
            <a:endParaRPr lang="en-US" altLang="ja-JP" sz="4500" b="1" dirty="0">
              <a:latin typeface="HG丸ｺﾞｼｯｸM-PRO" panose="020F0600000000000000" pitchFamily="50" charset="-128"/>
              <a:ea typeface="HG丸ｺﾞｼｯｸM-PRO" panose="020F0600000000000000" pitchFamily="50" charset="-128"/>
            </a:endParaRPr>
          </a:p>
          <a:p>
            <a:pPr algn="ctr">
              <a:lnSpc>
                <a:spcPts val="11339"/>
              </a:lnSpc>
            </a:pPr>
            <a:endParaRPr lang="en-US" altLang="ja-JP" sz="4500" b="1" dirty="0">
              <a:latin typeface="HG丸ｺﾞｼｯｸM-PRO" panose="020F0600000000000000" pitchFamily="50" charset="-128"/>
              <a:ea typeface="HG丸ｺﾞｼｯｸM-PRO" panose="020F0600000000000000" pitchFamily="50" charset="-128"/>
            </a:endParaRPr>
          </a:p>
        </p:txBody>
      </p:sp>
      <p:pic>
        <p:nvPicPr>
          <p:cNvPr id="6" name="Picture 2" descr="脳のイラスト"/>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30084" y="6516126"/>
            <a:ext cx="2743062" cy="274317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75647" y="1960413"/>
            <a:ext cx="10153128" cy="5927300"/>
          </a:xfrm>
          <a:prstGeom prst="rect">
            <a:avLst/>
          </a:prstGeom>
          <a:noFill/>
        </p:spPr>
        <p:txBody>
          <a:bodyPr wrap="square" lIns="129578" tIns="64788" rIns="129578" bIns="64788" rtlCol="0">
            <a:spAutoFit/>
          </a:bodyPr>
          <a:lstStyle/>
          <a:p>
            <a:pPr>
              <a:lnSpc>
                <a:spcPts val="11339"/>
              </a:lnSpc>
            </a:pPr>
            <a:r>
              <a:rPr lang="ja-JP" altLang="en-US" sz="5000" b="1" dirty="0">
                <a:latin typeface="HG丸ｺﾞｼｯｸM-PRO" panose="020F0600000000000000" pitchFamily="50" charset="-128"/>
                <a:ea typeface="HG丸ｺﾞｼｯｸM-PRO" panose="020F0600000000000000" pitchFamily="50" charset="-128"/>
              </a:rPr>
              <a:t>依存症になると、脳の神経回路が変化し、自分の意志で</a:t>
            </a:r>
            <a:endParaRPr lang="en-US" altLang="ja-JP" sz="5000" b="1" dirty="0">
              <a:latin typeface="HG丸ｺﾞｼｯｸM-PRO" panose="020F0600000000000000" pitchFamily="50" charset="-128"/>
              <a:ea typeface="HG丸ｺﾞｼｯｸM-PRO" panose="020F0600000000000000" pitchFamily="50" charset="-128"/>
            </a:endParaRPr>
          </a:p>
          <a:p>
            <a:pPr>
              <a:lnSpc>
                <a:spcPts val="11339"/>
              </a:lnSpc>
            </a:pPr>
            <a:r>
              <a:rPr lang="ja-JP" altLang="en-US" sz="5000" b="1" dirty="0">
                <a:latin typeface="HG丸ｺﾞｼｯｸM-PRO" panose="020F0600000000000000" pitchFamily="50" charset="-128"/>
                <a:ea typeface="HG丸ｺﾞｼｯｸM-PRO" panose="020F0600000000000000" pitchFamily="50" charset="-128"/>
              </a:rPr>
              <a:t>コントロールすることが難しく</a:t>
            </a:r>
            <a:endParaRPr lang="en-US" altLang="ja-JP" sz="5000" b="1" dirty="0">
              <a:latin typeface="HG丸ｺﾞｼｯｸM-PRO" panose="020F0600000000000000" pitchFamily="50" charset="-128"/>
              <a:ea typeface="HG丸ｺﾞｼｯｸM-PRO" panose="020F0600000000000000" pitchFamily="50" charset="-128"/>
            </a:endParaRPr>
          </a:p>
          <a:p>
            <a:pPr>
              <a:lnSpc>
                <a:spcPts val="11339"/>
              </a:lnSpc>
            </a:pPr>
            <a:r>
              <a:rPr lang="ja-JP" altLang="en-US" sz="5000" b="1" dirty="0">
                <a:latin typeface="HG丸ｺﾞｼｯｸM-PRO" panose="020F0600000000000000" pitchFamily="50" charset="-128"/>
                <a:ea typeface="HG丸ｺﾞｼｯｸM-PRO" panose="020F0600000000000000" pitchFamily="50" charset="-128"/>
              </a:rPr>
              <a:t>なると言われています。</a:t>
            </a:r>
            <a:endParaRPr lang="ja-JP" altLang="en-US" sz="5000" dirty="0"/>
          </a:p>
        </p:txBody>
      </p:sp>
      <p:sp>
        <p:nvSpPr>
          <p:cNvPr id="2" name="スライド番号プレースホルダー 1"/>
          <p:cNvSpPr>
            <a:spLocks noGrp="1"/>
          </p:cNvSpPr>
          <p:nvPr>
            <p:ph type="sldNum" sz="quarter" idx="12"/>
          </p:nvPr>
        </p:nvSpPr>
        <p:spPr/>
        <p:txBody>
          <a:bodyPr/>
          <a:lstStyle/>
          <a:p>
            <a:fld id="{31A8A2BA-48A9-43F4-852E-BCA3C59F90C5}" type="slidenum">
              <a:rPr lang="ja-JP" altLang="en-US" smtClean="0"/>
              <a:pPr/>
              <a:t>8</a:t>
            </a:fld>
            <a:endParaRPr lang="ja-JP" altLang="en-US"/>
          </a:p>
        </p:txBody>
      </p:sp>
    </p:spTree>
    <p:extLst>
      <p:ext uri="{BB962C8B-B14F-4D97-AF65-F5344CB8AC3E}">
        <p14:creationId xmlns:p14="http://schemas.microsoft.com/office/powerpoint/2010/main" val="795206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RESPONSE_KEYRANGE" val="1-100"/>
</p:tagLst>
</file>

<file path=ppt/tags/tag2.xml><?xml version="1.0" encoding="utf-8"?>
<p:tagLst xmlns:a="http://schemas.openxmlformats.org/drawingml/2006/main" xmlns:r="http://schemas.openxmlformats.org/officeDocument/2006/relationships" xmlns:p="http://schemas.openxmlformats.org/presentationml/2006/main">
  <p:tag name="ARS_KEYPADPARA_OPTIONMODE" val="0"/>
  <p:tag name="ARS_RESPONSEPARA_NAMEMODE" val="1"/>
  <p:tag name="ARS_RESPONSEPARA_CANVOTE" val="cvAll"/>
  <p:tag name="ARS_RESPONSETYPE" val="None"/>
  <p:tag name="ARS_KEYPADPARA_MODIFYMODE" val="0"/>
  <p:tag name="ARS_CHARTPARA_DATAFORMAT" val="ltNumberValue"/>
  <p:tag name="ARS_CHARTPARA_SHOWTIME" val="csStop"/>
  <p:tag name="ARS_CHARTPARA_DATAPERCENTBASE" val="crResponse"/>
  <p:tag name="ARS_CHARTPARA_RELATEMODE" val="crNone"/>
  <p:tag name="ARS_CHARTPARA_RELATESLIDE" val="0"/>
  <p:tag name="ARS_CHARTPARA_SHOW3D" val="0"/>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4698</Words>
  <Application>Microsoft Office PowerPoint</Application>
  <PresentationFormat>ユーザー設定</PresentationFormat>
  <Paragraphs>466</Paragraphs>
  <Slides>36</Slides>
  <Notes>36</Notes>
  <HiddenSlides>0</HiddenSlides>
  <MMClips>0</MMClips>
  <ScaleCrop>false</ScaleCrop>
  <HeadingPairs>
    <vt:vector size="8" baseType="variant">
      <vt:variant>
        <vt:lpstr>使用されているフォント</vt:lpstr>
      </vt:variant>
      <vt:variant>
        <vt:i4>6</vt:i4>
      </vt:variant>
      <vt:variant>
        <vt:lpstr>テーマ</vt:lpstr>
      </vt:variant>
      <vt:variant>
        <vt:i4>4</vt:i4>
      </vt:variant>
      <vt:variant>
        <vt:lpstr>埋め込まれた OLE サーバー</vt:lpstr>
      </vt:variant>
      <vt:variant>
        <vt:i4>1</vt:i4>
      </vt:variant>
      <vt:variant>
        <vt:lpstr>スライド タイトル</vt:lpstr>
      </vt:variant>
      <vt:variant>
        <vt:i4>36</vt:i4>
      </vt:variant>
    </vt:vector>
  </HeadingPairs>
  <TitlesOfParts>
    <vt:vector size="47" baseType="lpstr">
      <vt:lpstr>Arial Unicode MS</vt:lpstr>
      <vt:lpstr>HG丸ｺﾞｼｯｸM-PRO</vt:lpstr>
      <vt:lpstr>ＭＳ Ｐゴシック</vt:lpstr>
      <vt:lpstr>ＭＳ ゴシック</vt:lpstr>
      <vt:lpstr>Arial</vt:lpstr>
      <vt:lpstr>Calibri</vt:lpstr>
      <vt:lpstr>Office ​​テーマ</vt:lpstr>
      <vt:lpstr>1_Office ​​テーマ</vt:lpstr>
      <vt:lpstr>3_Office ​​テーマ</vt:lpstr>
      <vt:lpstr>2_Office ​​テーマ</vt:lpstr>
      <vt:lpstr>ビットマップ イメージ</vt:lpstr>
      <vt:lpstr>依存症相談対応 人材養成テキスト</vt:lpstr>
      <vt:lpstr>はじめに</vt:lpstr>
      <vt:lpstr>PowerPoint プレゼンテーション</vt:lpstr>
      <vt:lpstr>基礎情報編の目的</vt:lpstr>
      <vt:lpstr>プログラム</vt:lpstr>
      <vt:lpstr>１．依存症とは</vt:lpstr>
      <vt:lpstr>依存症とは</vt:lpstr>
      <vt:lpstr>PowerPoint プレゼンテーション</vt:lpstr>
      <vt:lpstr>やめたくてもやめられない</vt:lpstr>
      <vt:lpstr>PowerPoint プレゼンテーション</vt:lpstr>
      <vt:lpstr>PowerPoint プレゼンテーション</vt:lpstr>
      <vt:lpstr>アルコール依存症について</vt:lpstr>
      <vt:lpstr>薬物依存症について</vt:lpstr>
      <vt:lpstr>ギャンブル等とは</vt:lpstr>
      <vt:lpstr>ギャンブル等依存症について</vt:lpstr>
      <vt:lpstr>目の前で起きている問題の背後には・・・</vt:lpstr>
      <vt:lpstr>PowerPoint プレゼンテーション</vt:lpstr>
      <vt:lpstr>２．対応とつなぎ方のポイント</vt:lpstr>
      <vt:lpstr>PowerPoint プレゼンテーション</vt:lpstr>
      <vt:lpstr>PowerPoint プレゼンテーション</vt:lpstr>
      <vt:lpstr>背景を理解する　②</vt:lpstr>
      <vt:lpstr>支援の仕方（寄り添う）</vt:lpstr>
      <vt:lpstr>PowerPoint プレゼンテーション</vt:lpstr>
      <vt:lpstr>PowerPoint プレゼンテーション</vt:lpstr>
      <vt:lpstr>丁寧なつなぎ</vt:lpstr>
      <vt:lpstr>相談窓口等一覧</vt:lpstr>
      <vt:lpstr>３．依存症を経験された 　　ご本人からのメッセージ</vt:lpstr>
      <vt:lpstr>アルコール依存症を経験されたご本人の体験談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2024-12-25T00:22:28Z</dcterms:created>
  <dcterms:modified xsi:type="dcterms:W3CDTF">2024-12-25T07:47:10Z</dcterms:modified>
</cp:coreProperties>
</file>